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4" r:id="rId1"/>
    <p:sldMasterId id="2147483666" r:id="rId2"/>
  </p:sldMasterIdLst>
  <p:notesMasterIdLst>
    <p:notesMasterId r:id="rId46"/>
  </p:notesMasterIdLst>
  <p:sldIdLst>
    <p:sldId id="901" r:id="rId3"/>
    <p:sldId id="904" r:id="rId4"/>
    <p:sldId id="831" r:id="rId5"/>
    <p:sldId id="832" r:id="rId6"/>
    <p:sldId id="833" r:id="rId7"/>
    <p:sldId id="834" r:id="rId8"/>
    <p:sldId id="887" r:id="rId9"/>
    <p:sldId id="888" r:id="rId10"/>
    <p:sldId id="903" r:id="rId11"/>
    <p:sldId id="875" r:id="rId12"/>
    <p:sldId id="836" r:id="rId13"/>
    <p:sldId id="268" r:id="rId14"/>
    <p:sldId id="838" r:id="rId15"/>
    <p:sldId id="840" r:id="rId16"/>
    <p:sldId id="841" r:id="rId17"/>
    <p:sldId id="876" r:id="rId18"/>
    <p:sldId id="881" r:id="rId19"/>
    <p:sldId id="827" r:id="rId20"/>
    <p:sldId id="900" r:id="rId21"/>
    <p:sldId id="891" r:id="rId22"/>
    <p:sldId id="892" r:id="rId23"/>
    <p:sldId id="893" r:id="rId24"/>
    <p:sldId id="770" r:id="rId25"/>
    <p:sldId id="906" r:id="rId26"/>
    <p:sldId id="407" r:id="rId27"/>
    <p:sldId id="263" r:id="rId28"/>
    <p:sldId id="348" r:id="rId29"/>
    <p:sldId id="847" r:id="rId30"/>
    <p:sldId id="850" r:id="rId31"/>
    <p:sldId id="894" r:id="rId32"/>
    <p:sldId id="852" r:id="rId33"/>
    <p:sldId id="854" r:id="rId34"/>
    <p:sldId id="824" r:id="rId35"/>
    <p:sldId id="855" r:id="rId36"/>
    <p:sldId id="895" r:id="rId37"/>
    <p:sldId id="856" r:id="rId38"/>
    <p:sldId id="879" r:id="rId39"/>
    <p:sldId id="857" r:id="rId40"/>
    <p:sldId id="863" r:id="rId41"/>
    <p:sldId id="867" r:id="rId42"/>
    <p:sldId id="400" r:id="rId43"/>
    <p:sldId id="897" r:id="rId44"/>
    <p:sldId id="871" r:id="rId45"/>
  </p:sldIdLst>
  <p:sldSz cx="12192000" cy="6858000"/>
  <p:notesSz cx="12192000" cy="6858000"/>
  <p:embeddedFontLst>
    <p:embeddedFont>
      <p:font typeface="Abadi" panose="020B0604020104020204" pitchFamily="34" charset="0"/>
      <p:regular r:id="rId47"/>
    </p:embeddedFont>
    <p:embeddedFont>
      <p:font typeface="Dubai" panose="020B0503030403030204" pitchFamily="34" charset="-78"/>
      <p:regular r:id="rId48"/>
      <p:bold r:id="rId49"/>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1" userDrawn="1">
          <p15:clr>
            <a:srgbClr val="A4A3A4"/>
          </p15:clr>
        </p15:guide>
        <p15:guide id="2" pos="3772" userDrawn="1">
          <p15:clr>
            <a:srgbClr val="A4A3A4"/>
          </p15:clr>
        </p15:guide>
        <p15:guide id="3" orient="horz" pos="3748" userDrawn="1">
          <p15:clr>
            <a:srgbClr val="A4A3A4"/>
          </p15:clr>
        </p15:guide>
        <p15:guide id="4" orient="horz" pos="2523" userDrawn="1">
          <p15:clr>
            <a:srgbClr val="A4A3A4"/>
          </p15:clr>
        </p15:guide>
        <p15:guide id="5" pos="6516" userDrawn="1">
          <p15:clr>
            <a:srgbClr val="A4A3A4"/>
          </p15:clr>
        </p15:guide>
        <p15:guide id="6" pos="522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FC9900"/>
    <a:srgbClr val="006B88"/>
    <a:srgbClr val="F8F8F8"/>
    <a:srgbClr val="D9D9D9"/>
    <a:srgbClr val="002942"/>
    <a:srgbClr val="FAB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EB879C-3AF4-4B82-B273-4B9F76FE8B98}" v="2" dt="2025-09-10T17:33:00.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54" autoAdjust="0"/>
    <p:restoredTop sz="94660"/>
  </p:normalViewPr>
  <p:slideViewPr>
    <p:cSldViewPr snapToGrid="0">
      <p:cViewPr varScale="1">
        <p:scale>
          <a:sx n="70" d="100"/>
          <a:sy n="70" d="100"/>
        </p:scale>
        <p:origin x="1430" y="278"/>
      </p:cViewPr>
      <p:guideLst>
        <p:guide orient="horz" pos="1321"/>
        <p:guide pos="3772"/>
        <p:guide orient="horz" pos="3748"/>
        <p:guide orient="horz" pos="2523"/>
        <p:guide pos="6516"/>
        <p:guide pos="5223"/>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itz Vahrenholt" userId="b144627d21bc064e" providerId="LiveId" clId="{DF0D9C9C-4618-4A90-A976-71E99A9F8E82}"/>
    <pc:docChg chg="custSel addSld delSld modSld">
      <pc:chgData name="Fritz Vahrenholt" userId="b144627d21bc064e" providerId="LiveId" clId="{DF0D9C9C-4618-4A90-A976-71E99A9F8E82}" dt="2025-09-10T18:09:47.396" v="83" actId="14100"/>
      <pc:docMkLst>
        <pc:docMk/>
      </pc:docMkLst>
      <pc:sldChg chg="new del">
        <pc:chgData name="Fritz Vahrenholt" userId="b144627d21bc064e" providerId="LiveId" clId="{DF0D9C9C-4618-4A90-A976-71E99A9F8E82}" dt="2025-09-10T17:37:37.749" v="77" actId="47"/>
        <pc:sldMkLst>
          <pc:docMk/>
          <pc:sldMk cId="4170481000" sldId="905"/>
        </pc:sldMkLst>
      </pc:sldChg>
      <pc:sldChg chg="addSp delSp modSp new mod">
        <pc:chgData name="Fritz Vahrenholt" userId="b144627d21bc064e" providerId="LiveId" clId="{DF0D9C9C-4618-4A90-A976-71E99A9F8E82}" dt="2025-09-10T18:09:47.396" v="83" actId="14100"/>
        <pc:sldMkLst>
          <pc:docMk/>
          <pc:sldMk cId="4141861571" sldId="906"/>
        </pc:sldMkLst>
        <pc:spChg chg="mod">
          <ac:chgData name="Fritz Vahrenholt" userId="b144627d21bc064e" providerId="LiveId" clId="{DF0D9C9C-4618-4A90-A976-71E99A9F8E82}" dt="2025-09-10T17:35:38.404" v="75" actId="14100"/>
          <ac:spMkLst>
            <pc:docMk/>
            <pc:sldMk cId="4141861571" sldId="906"/>
            <ac:spMk id="2" creationId="{EDBAA0B0-7E78-B370-C975-A3BA6CFD775B}"/>
          </ac:spMkLst>
        </pc:spChg>
        <pc:spChg chg="del">
          <ac:chgData name="Fritz Vahrenholt" userId="b144627d21bc064e" providerId="LiveId" clId="{DF0D9C9C-4618-4A90-A976-71E99A9F8E82}" dt="2025-09-10T17:33:00.895" v="2"/>
          <ac:spMkLst>
            <pc:docMk/>
            <pc:sldMk cId="4141861571" sldId="906"/>
            <ac:spMk id="3" creationId="{3E922328-0B26-F620-E525-CD59BFBD5C03}"/>
          </ac:spMkLst>
        </pc:spChg>
        <pc:spChg chg="add del mod">
          <ac:chgData name="Fritz Vahrenholt" userId="b144627d21bc064e" providerId="LiveId" clId="{DF0D9C9C-4618-4A90-A976-71E99A9F8E82}" dt="2025-09-10T18:09:22.548" v="79" actId="22"/>
          <ac:spMkLst>
            <pc:docMk/>
            <pc:sldMk cId="4141861571" sldId="906"/>
            <ac:spMk id="6" creationId="{A773471B-E8F9-4B09-FCAD-F99BD721A93C}"/>
          </ac:spMkLst>
        </pc:spChg>
        <pc:picChg chg="add del mod">
          <ac:chgData name="Fritz Vahrenholt" userId="b144627d21bc064e" providerId="LiveId" clId="{DF0D9C9C-4618-4A90-A976-71E99A9F8E82}" dt="2025-09-10T18:09:17.978" v="78" actId="478"/>
          <ac:picMkLst>
            <pc:docMk/>
            <pc:sldMk cId="4141861571" sldId="906"/>
            <ac:picMk id="4" creationId="{B6FA72C8-12D1-18F7-098F-E9F61BB86853}"/>
          </ac:picMkLst>
        </pc:picChg>
        <pc:picChg chg="add mod ord">
          <ac:chgData name="Fritz Vahrenholt" userId="b144627d21bc064e" providerId="LiveId" clId="{DF0D9C9C-4618-4A90-A976-71E99A9F8E82}" dt="2025-09-10T18:09:47.396" v="83" actId="14100"/>
          <ac:picMkLst>
            <pc:docMk/>
            <pc:sldMk cId="4141861571" sldId="906"/>
            <ac:picMk id="8" creationId="{968F0743-2983-0009-C34F-1D7DA01FC02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4B2B658F-0C6E-4E83-8CCD-22256C034DFE}" type="datetimeFigureOut">
              <a:rPr lang="de-DE" smtClean="0"/>
              <a:t>10.09.2025</a:t>
            </a:fld>
            <a:endParaRPr lang="de-DE"/>
          </a:p>
        </p:txBody>
      </p:sp>
      <p:sp>
        <p:nvSpPr>
          <p:cNvPr id="4" name="Folienbildplatzhalt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33BCEF53-06EE-40E6-A058-6B1329006C5D}" type="slidenum">
              <a:rPr lang="de-DE" smtClean="0"/>
              <a:t>‹Nr.›</a:t>
            </a:fld>
            <a:endParaRPr lang="de-DE"/>
          </a:p>
        </p:txBody>
      </p:sp>
    </p:spTree>
    <p:extLst>
      <p:ext uri="{BB962C8B-B14F-4D97-AF65-F5344CB8AC3E}">
        <p14:creationId xmlns:p14="http://schemas.microsoft.com/office/powerpoint/2010/main" val="243514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83C5-BE6B-4FB6-8FB1-AD2BE532C9E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244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3BCEF53-06EE-40E6-A058-6B1329006C5D}" type="slidenum">
              <a:rPr lang="de-DE" smtClean="0"/>
              <a:t>22</a:t>
            </a:fld>
            <a:endParaRPr lang="de-DE"/>
          </a:p>
        </p:txBody>
      </p:sp>
    </p:spTree>
    <p:extLst>
      <p:ext uri="{BB962C8B-B14F-4D97-AF65-F5344CB8AC3E}">
        <p14:creationId xmlns:p14="http://schemas.microsoft.com/office/powerpoint/2010/main" val="195589427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bg>
      <p:bgPr>
        <a:solidFill>
          <a:srgbClr val="002942"/>
        </a:solidFill>
        <a:effectLst/>
      </p:bgPr>
    </p:bg>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D24B9D64-EB69-4DC9-9C80-C88ABAF482F6}"/>
              </a:ext>
            </a:extLst>
          </p:cNvPr>
          <p:cNvGrpSpPr/>
          <p:nvPr userDrawn="1"/>
        </p:nvGrpSpPr>
        <p:grpSpPr>
          <a:xfrm>
            <a:off x="-632496" y="-575097"/>
            <a:ext cx="4505333" cy="5127873"/>
            <a:chOff x="-632496" y="-575097"/>
            <a:chExt cx="4505333" cy="5127873"/>
          </a:xfrm>
        </p:grpSpPr>
        <p:pic>
          <p:nvPicPr>
            <p:cNvPr id="18" name="Grafik 17">
              <a:extLst>
                <a:ext uri="{FF2B5EF4-FFF2-40B4-BE49-F238E27FC236}">
                  <a16:creationId xmlns:a16="http://schemas.microsoft.com/office/drawing/2014/main" id="{79C90379-B1BC-4D7E-9F9F-E398F95F4A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7713" y="-575097"/>
              <a:ext cx="3861348" cy="5127873"/>
            </a:xfrm>
            <a:prstGeom prst="rect">
              <a:avLst/>
            </a:prstGeom>
          </p:spPr>
        </p:pic>
        <p:grpSp>
          <p:nvGrpSpPr>
            <p:cNvPr id="19" name="Gruppieren 18">
              <a:extLst>
                <a:ext uri="{FF2B5EF4-FFF2-40B4-BE49-F238E27FC236}">
                  <a16:creationId xmlns:a16="http://schemas.microsoft.com/office/drawing/2014/main" id="{DA3E9867-741D-4480-9C6A-51F0A838A65B}"/>
                </a:ext>
              </a:extLst>
            </p:cNvPr>
            <p:cNvGrpSpPr/>
            <p:nvPr/>
          </p:nvGrpSpPr>
          <p:grpSpPr>
            <a:xfrm flipH="1">
              <a:off x="-632496" y="3019742"/>
              <a:ext cx="4505333" cy="1344458"/>
              <a:chOff x="2747332" y="3861048"/>
              <a:chExt cx="4056320" cy="1344458"/>
            </a:xfrm>
          </p:grpSpPr>
          <p:pic>
            <p:nvPicPr>
              <p:cNvPr id="20" name="Grafik 19">
                <a:extLst>
                  <a:ext uri="{FF2B5EF4-FFF2-40B4-BE49-F238E27FC236}">
                    <a16:creationId xmlns:a16="http://schemas.microsoft.com/office/drawing/2014/main" id="{EDA16CC3-6DB1-470C-AF81-2F7D6ECFCB2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7332" y="3861048"/>
                <a:ext cx="4056320" cy="1296144"/>
              </a:xfrm>
              <a:prstGeom prst="rect">
                <a:avLst/>
              </a:prstGeom>
            </p:spPr>
          </p:pic>
          <p:sp>
            <p:nvSpPr>
              <p:cNvPr id="21" name="Textplatzhalter 23">
                <a:extLst>
                  <a:ext uri="{FF2B5EF4-FFF2-40B4-BE49-F238E27FC236}">
                    <a16:creationId xmlns:a16="http://schemas.microsoft.com/office/drawing/2014/main" id="{80B90572-9E2C-49CC-BB4B-1DF6839241E6}"/>
                  </a:ext>
                </a:extLst>
              </p:cNvPr>
              <p:cNvSpPr txBox="1">
                <a:spLocks/>
              </p:cNvSpPr>
              <p:nvPr/>
            </p:nvSpPr>
            <p:spPr>
              <a:xfrm>
                <a:off x="3403826" y="4466842"/>
                <a:ext cx="2440089" cy="738664"/>
              </a:xfrm>
              <a:prstGeom prst="rect">
                <a:avLst/>
              </a:prstGeom>
            </p:spPr>
            <p:txBody>
              <a:bodyPr wrap="square" lIns="0" tIns="0" rIns="0" bIns="0">
                <a:spAutoFit/>
              </a:bodyPr>
              <a:lstStyle>
                <a:lvl1pPr marL="0">
                  <a:defRPr sz="2400" baseline="0">
                    <a:latin typeface="Dubai" panose="020B0503030403030204" pitchFamily="34" charset="-78"/>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de-DE" kern="0" dirty="0">
                    <a:solidFill>
                      <a:sysClr val="windowText" lastClr="000000"/>
                    </a:solidFill>
                  </a:rPr>
                  <a:t>Dipl. Ing. Martin </a:t>
                </a:r>
                <a:r>
                  <a:rPr lang="de-DE" kern="0" dirty="0" err="1">
                    <a:solidFill>
                      <a:sysClr val="windowText" lastClr="000000"/>
                    </a:solidFill>
                  </a:rPr>
                  <a:t>Fuss</a:t>
                </a:r>
                <a:endParaRPr lang="de-DE" kern="0" dirty="0">
                  <a:solidFill>
                    <a:sysClr val="windowText" lastClr="000000"/>
                  </a:solidFill>
                </a:endParaRPr>
              </a:p>
              <a:p>
                <a:endParaRPr lang="de-DE" kern="0" dirty="0">
                  <a:solidFill>
                    <a:sysClr val="windowText" lastClr="000000"/>
                  </a:solidFill>
                </a:endParaRPr>
              </a:p>
            </p:txBody>
          </p:sp>
        </p:grpSp>
      </p:grpSp>
      <p:sp>
        <p:nvSpPr>
          <p:cNvPr id="13" name="Textplatzhalter 12">
            <a:extLst>
              <a:ext uri="{FF2B5EF4-FFF2-40B4-BE49-F238E27FC236}">
                <a16:creationId xmlns:a16="http://schemas.microsoft.com/office/drawing/2014/main" id="{D6EFF4DE-FA48-4AA6-8C3A-95BC50952997}"/>
              </a:ext>
            </a:extLst>
          </p:cNvPr>
          <p:cNvSpPr>
            <a:spLocks noGrp="1"/>
          </p:cNvSpPr>
          <p:nvPr>
            <p:ph type="body" sz="quarter" idx="10" hasCustomPrompt="1"/>
          </p:nvPr>
        </p:nvSpPr>
        <p:spPr>
          <a:xfrm>
            <a:off x="4165600" y="2780928"/>
            <a:ext cx="3860800" cy="1296144"/>
          </a:xfrm>
        </p:spPr>
        <p:txBody>
          <a:bodyPr/>
          <a:lstStyle>
            <a:lvl1pPr algn="ctr">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de-DE" sz="4000" dirty="0"/>
              <a:t>30. April 2025</a:t>
            </a:r>
            <a:br>
              <a:rPr lang="de-DE" sz="4000" dirty="0"/>
            </a:br>
            <a:r>
              <a:rPr lang="de-DE" sz="4000" dirty="0"/>
              <a:t>Winnenden</a:t>
            </a:r>
          </a:p>
        </p:txBody>
      </p:sp>
      <p:grpSp>
        <p:nvGrpSpPr>
          <p:cNvPr id="2" name="Gruppieren 1">
            <a:extLst>
              <a:ext uri="{FF2B5EF4-FFF2-40B4-BE49-F238E27FC236}">
                <a16:creationId xmlns:a16="http://schemas.microsoft.com/office/drawing/2014/main" id="{9865EC21-C37F-451B-B8A5-7D4C2FC32758}"/>
              </a:ext>
            </a:extLst>
          </p:cNvPr>
          <p:cNvGrpSpPr/>
          <p:nvPr userDrawn="1"/>
        </p:nvGrpSpPr>
        <p:grpSpPr>
          <a:xfrm>
            <a:off x="8563887" y="-114224"/>
            <a:ext cx="3796809" cy="5271416"/>
            <a:chOff x="8563887" y="-114224"/>
            <a:chExt cx="3796809" cy="5271416"/>
          </a:xfrm>
        </p:grpSpPr>
        <p:sp>
          <p:nvSpPr>
            <p:cNvPr id="22" name="Freihandform: Form 21">
              <a:extLst>
                <a:ext uri="{FF2B5EF4-FFF2-40B4-BE49-F238E27FC236}">
                  <a16:creationId xmlns:a16="http://schemas.microsoft.com/office/drawing/2014/main" id="{B361DB2A-51BA-4989-BB50-AD9125B95DE7}"/>
                </a:ext>
              </a:extLst>
            </p:cNvPr>
            <p:cNvSpPr/>
            <p:nvPr userDrawn="1"/>
          </p:nvSpPr>
          <p:spPr>
            <a:xfrm>
              <a:off x="8563887" y="4619836"/>
              <a:ext cx="3796809" cy="517939"/>
            </a:xfrm>
            <a:custGeom>
              <a:avLst/>
              <a:gdLst>
                <a:gd name="connsiteX0" fmla="*/ 4236906 w 4236905"/>
                <a:gd name="connsiteY0" fmla="*/ 0 h 517939"/>
                <a:gd name="connsiteX1" fmla="*/ 4236906 w 4236905"/>
                <a:gd name="connsiteY1" fmla="*/ 517939 h 517939"/>
                <a:gd name="connsiteX2" fmla="*/ 0 w 4236905"/>
                <a:gd name="connsiteY2" fmla="*/ 517939 h 517939"/>
                <a:gd name="connsiteX3" fmla="*/ 189714 w 4236905"/>
                <a:gd name="connsiteY3" fmla="*/ 0 h 517939"/>
                <a:gd name="connsiteX4" fmla="*/ 4236906 w 4236905"/>
                <a:gd name="connsiteY4" fmla="*/ 0 h 51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905" h="517939">
                  <a:moveTo>
                    <a:pt x="4236906" y="0"/>
                  </a:moveTo>
                  <a:lnTo>
                    <a:pt x="4236906" y="517939"/>
                  </a:lnTo>
                  <a:lnTo>
                    <a:pt x="0" y="517939"/>
                  </a:lnTo>
                  <a:lnTo>
                    <a:pt x="189714" y="0"/>
                  </a:lnTo>
                  <a:lnTo>
                    <a:pt x="4236906" y="0"/>
                  </a:lnTo>
                  <a:close/>
                </a:path>
              </a:pathLst>
            </a:custGeom>
            <a:solidFill>
              <a:srgbClr val="FAB416"/>
            </a:solidFill>
            <a:ln w="2448" cap="flat">
              <a:noFill/>
              <a:prstDash val="solid"/>
              <a:round/>
            </a:ln>
          </p:spPr>
          <p:txBody>
            <a:bodyPr rtlCol="0" anchor="ctr"/>
            <a:lstStyle/>
            <a:p>
              <a:endParaRPr lang="de-DE"/>
            </a:p>
          </p:txBody>
        </p:sp>
        <p:pic>
          <p:nvPicPr>
            <p:cNvPr id="23" name="Grafik 22">
              <a:extLst>
                <a:ext uri="{FF2B5EF4-FFF2-40B4-BE49-F238E27FC236}">
                  <a16:creationId xmlns:a16="http://schemas.microsoft.com/office/drawing/2014/main" id="{C9736557-6086-4341-88A6-2D6A4E5C49FE}"/>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626801" y="-114224"/>
              <a:ext cx="3589879" cy="4767360"/>
            </a:xfrm>
            <a:prstGeom prst="rect">
              <a:avLst/>
            </a:prstGeom>
          </p:spPr>
        </p:pic>
        <p:sp>
          <p:nvSpPr>
            <p:cNvPr id="14" name="Textfeld 13">
              <a:extLst>
                <a:ext uri="{FF2B5EF4-FFF2-40B4-BE49-F238E27FC236}">
                  <a16:creationId xmlns:a16="http://schemas.microsoft.com/office/drawing/2014/main" id="{4059687B-6B8E-4AC8-A8A8-A64C845BECC4}"/>
                </a:ext>
              </a:extLst>
            </p:cNvPr>
            <p:cNvSpPr txBox="1"/>
            <p:nvPr userDrawn="1"/>
          </p:nvSpPr>
          <p:spPr>
            <a:xfrm>
              <a:off x="8832304" y="4695527"/>
              <a:ext cx="3312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latin typeface="Dubai" panose="020B0503030403030204" pitchFamily="34" charset="-78"/>
                  <a:cs typeface="Dubai" panose="020B0503030403030204" pitchFamily="34" charset="-78"/>
                </a:rPr>
                <a:t>Prof. Dr. Fritz Vahrenholt</a:t>
              </a:r>
            </a:p>
          </p:txBody>
        </p:sp>
      </p:grpSp>
      <p:sp>
        <p:nvSpPr>
          <p:cNvPr id="27" name="Textplatzhalter 2">
            <a:extLst>
              <a:ext uri="{FF2B5EF4-FFF2-40B4-BE49-F238E27FC236}">
                <a16:creationId xmlns:a16="http://schemas.microsoft.com/office/drawing/2014/main" id="{9EE8C485-410F-47F5-BF0B-A1E169311B0A}"/>
              </a:ext>
            </a:extLst>
          </p:cNvPr>
          <p:cNvSpPr txBox="1">
            <a:spLocks/>
          </p:cNvSpPr>
          <p:nvPr userDrawn="1"/>
        </p:nvSpPr>
        <p:spPr>
          <a:xfrm>
            <a:off x="1159390" y="4635474"/>
            <a:ext cx="4576570" cy="492443"/>
          </a:xfrm>
          <a:prstGeom prst="rect">
            <a:avLst/>
          </a:prstGeom>
        </p:spPr>
        <p:txBody>
          <a:bodyPr wrap="square" lIns="0" tIns="0" rIns="0" bIns="0">
            <a:spAutoFit/>
          </a:bodyPr>
          <a:lstStyle>
            <a:lvl1pPr marL="0">
              <a:defRPr sz="3200">
                <a:solidFill>
                  <a:schemeClr val="bg2"/>
                </a:solidFill>
                <a:latin typeface="Dubai" panose="020B0503030403030204" pitchFamily="34" charset="-78"/>
                <a:ea typeface="+mn-ea"/>
                <a:cs typeface="Dubai" panose="020B0503030403030204" pitchFamily="34" charset="-78"/>
              </a:defRPr>
            </a:lvl1pPr>
            <a:lvl2pPr marL="457200">
              <a:defRPr sz="3200">
                <a:solidFill>
                  <a:schemeClr val="bg2"/>
                </a:solidFill>
                <a:latin typeface="Dubai" panose="020B0503030403030204" pitchFamily="34" charset="-78"/>
                <a:ea typeface="+mn-ea"/>
                <a:cs typeface="Dubai" panose="020B0503030403030204" pitchFamily="34" charset="-78"/>
              </a:defRPr>
            </a:lvl2pPr>
            <a:lvl3pPr marL="914400">
              <a:defRPr sz="3200">
                <a:solidFill>
                  <a:schemeClr val="bg2"/>
                </a:solidFill>
                <a:latin typeface="Dubai" panose="020B0503030403030204" pitchFamily="34" charset="-78"/>
                <a:ea typeface="+mn-ea"/>
                <a:cs typeface="Dubai" panose="020B0503030403030204" pitchFamily="34" charset="-78"/>
              </a:defRPr>
            </a:lvl3pPr>
            <a:lvl4pPr marL="1371600">
              <a:defRPr sz="3200">
                <a:solidFill>
                  <a:schemeClr val="bg2"/>
                </a:solidFill>
                <a:latin typeface="Dubai" panose="020B0503030403030204" pitchFamily="34" charset="-78"/>
                <a:ea typeface="+mn-ea"/>
                <a:cs typeface="Dubai" panose="020B0503030403030204" pitchFamily="34" charset="-78"/>
              </a:defRPr>
            </a:lvl4pPr>
            <a:lvl5pPr marL="1828800">
              <a:defRPr sz="3200">
                <a:solidFill>
                  <a:schemeClr val="bg2"/>
                </a:solidFill>
                <a:latin typeface="Dubai" panose="020B0503030403030204" pitchFamily="34" charset="-78"/>
                <a:ea typeface="+mn-ea"/>
                <a:cs typeface="Dubai" panose="020B0503030403030204" pitchFamily="34" charset="-78"/>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de-DE" kern="0" dirty="0">
                <a:solidFill>
                  <a:schemeClr val="bg1">
                    <a:lumMod val="95000"/>
                  </a:schemeClr>
                </a:solidFill>
              </a:rPr>
              <a:t>Moderation: Jutta Steudel       </a:t>
            </a:r>
          </a:p>
        </p:txBody>
      </p:sp>
      <p:pic>
        <p:nvPicPr>
          <p:cNvPr id="25" name="Grafik 24">
            <a:extLst>
              <a:ext uri="{FF2B5EF4-FFF2-40B4-BE49-F238E27FC236}">
                <a16:creationId xmlns:a16="http://schemas.microsoft.com/office/drawing/2014/main" id="{CD39D2F9-D2F5-42EC-ADBA-9B13FB857493}"/>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68682" y="5845751"/>
            <a:ext cx="2158892" cy="720000"/>
          </a:xfrm>
          <a:prstGeom prst="rect">
            <a:avLst/>
          </a:prstGeom>
        </p:spPr>
      </p:pic>
      <p:pic>
        <p:nvPicPr>
          <p:cNvPr id="28" name="Grafik 27">
            <a:extLst>
              <a:ext uri="{FF2B5EF4-FFF2-40B4-BE49-F238E27FC236}">
                <a16:creationId xmlns:a16="http://schemas.microsoft.com/office/drawing/2014/main" id="{7DE3B737-0537-4E5D-94EF-026CEEA28CE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94052" y="5845527"/>
            <a:ext cx="2160240" cy="720449"/>
          </a:xfrm>
          <a:prstGeom prst="rect">
            <a:avLst/>
          </a:prstGeom>
        </p:spPr>
      </p:pic>
      <p:pic>
        <p:nvPicPr>
          <p:cNvPr id="29" name="Grafik 28">
            <a:extLst>
              <a:ext uri="{FF2B5EF4-FFF2-40B4-BE49-F238E27FC236}">
                <a16:creationId xmlns:a16="http://schemas.microsoft.com/office/drawing/2014/main" id="{4D73A289-0C7B-4834-8497-AC9AF57628AE}"/>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0059" y="5845751"/>
            <a:ext cx="2696603" cy="720000"/>
          </a:xfrm>
          <a:prstGeom prst="rect">
            <a:avLst/>
          </a:prstGeom>
        </p:spPr>
      </p:pic>
    </p:spTree>
    <p:extLst>
      <p:ext uri="{BB962C8B-B14F-4D97-AF65-F5344CB8AC3E}">
        <p14:creationId xmlns:p14="http://schemas.microsoft.com/office/powerpoint/2010/main" val="282480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A48E6BB0-6EC7-45B8-AC33-3A60C235A0F6}"/>
              </a:ext>
            </a:extLst>
          </p:cNvPr>
          <p:cNvSpPr>
            <a:spLocks noGrp="1"/>
          </p:cNvSpPr>
          <p:nvPr>
            <p:ph type="dt" sz="half" idx="10"/>
          </p:nvPr>
        </p:nvSpPr>
        <p:spPr/>
        <p:txBody>
          <a:bodyPr/>
          <a:lstStyle>
            <a:lvl1pPr>
              <a:defRPr/>
            </a:lvl1pPr>
          </a:lstStyle>
          <a:p>
            <a:pPr>
              <a:defRPr/>
            </a:pPr>
            <a:fld id="{EC49E58C-46D4-4427-8D92-717737815AC9}" type="datetimeFigureOut">
              <a:rPr lang="de-DE"/>
              <a:pPr>
                <a:defRPr/>
              </a:pPr>
              <a:t>10.09.2025</a:t>
            </a:fld>
            <a:endParaRPr lang="de-DE"/>
          </a:p>
        </p:txBody>
      </p:sp>
      <p:sp>
        <p:nvSpPr>
          <p:cNvPr id="6" name="Fußzeilenplatzhalter 4">
            <a:extLst>
              <a:ext uri="{FF2B5EF4-FFF2-40B4-BE49-F238E27FC236}">
                <a16:creationId xmlns:a16="http://schemas.microsoft.com/office/drawing/2014/main" id="{34514A1D-576B-4818-8C49-FF92538EFE23}"/>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DF46FFAA-44CA-4F0A-A4AB-0AA3B99BD160}"/>
              </a:ext>
            </a:extLst>
          </p:cNvPr>
          <p:cNvSpPr>
            <a:spLocks noGrp="1"/>
          </p:cNvSpPr>
          <p:nvPr>
            <p:ph type="sldNum" sz="quarter" idx="12"/>
          </p:nvPr>
        </p:nvSpPr>
        <p:spPr/>
        <p:txBody>
          <a:bodyPr/>
          <a:lstStyle>
            <a:lvl1pPr>
              <a:defRPr/>
            </a:lvl1pPr>
          </a:lstStyle>
          <a:p>
            <a:pPr>
              <a:defRPr/>
            </a:pPr>
            <a:fld id="{6EBA6A97-F03B-40BF-855F-169EE058527E}" type="slidenum">
              <a:rPr lang="de-DE" altLang="de-DE"/>
              <a:pPr>
                <a:defRPr/>
              </a:pPr>
              <a:t>‹Nr.›</a:t>
            </a:fld>
            <a:endParaRPr lang="de-DE" altLang="de-DE"/>
          </a:p>
        </p:txBody>
      </p:sp>
    </p:spTree>
    <p:extLst>
      <p:ext uri="{BB962C8B-B14F-4D97-AF65-F5344CB8AC3E}">
        <p14:creationId xmlns:p14="http://schemas.microsoft.com/office/powerpoint/2010/main" val="3694118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08AB01D9-6906-404E-9C4A-AF7CF1A4B182}"/>
              </a:ext>
            </a:extLst>
          </p:cNvPr>
          <p:cNvSpPr>
            <a:spLocks noGrp="1"/>
          </p:cNvSpPr>
          <p:nvPr>
            <p:ph type="ftr" sz="quarter" idx="10"/>
          </p:nvPr>
        </p:nvSpPr>
        <p:spPr/>
        <p:txBody>
          <a:bodyPr/>
          <a:lstStyle/>
          <a:p>
            <a:endParaRPr lang="de-DE"/>
          </a:p>
        </p:txBody>
      </p:sp>
      <p:sp>
        <p:nvSpPr>
          <p:cNvPr id="4" name="Datumsplatzhalter 3">
            <a:extLst>
              <a:ext uri="{FF2B5EF4-FFF2-40B4-BE49-F238E27FC236}">
                <a16:creationId xmlns:a16="http://schemas.microsoft.com/office/drawing/2014/main" id="{7788FA78-F1C8-4735-AD66-5AB00D486D1A}"/>
              </a:ext>
            </a:extLst>
          </p:cNvPr>
          <p:cNvSpPr>
            <a:spLocks noGrp="1"/>
          </p:cNvSpPr>
          <p:nvPr>
            <p:ph type="dt" sz="half" idx="11"/>
          </p:nvPr>
        </p:nvSpPr>
        <p:spPr/>
        <p:txBody>
          <a:bodyPr/>
          <a:lstStyle/>
          <a:p>
            <a:fld id="{1D8BD707-D9CF-40AE-B4C6-C98DA3205C09}" type="datetimeFigureOut">
              <a:rPr lang="en-US" smtClean="0"/>
              <a:t>9/10/2025</a:t>
            </a:fld>
            <a:endParaRPr lang="en-US"/>
          </a:p>
        </p:txBody>
      </p:sp>
      <p:sp>
        <p:nvSpPr>
          <p:cNvPr id="5" name="Foliennummernplatzhalter 4">
            <a:extLst>
              <a:ext uri="{FF2B5EF4-FFF2-40B4-BE49-F238E27FC236}">
                <a16:creationId xmlns:a16="http://schemas.microsoft.com/office/drawing/2014/main" id="{0AEEF54A-A541-43A8-A6C2-748225ADEEF3}"/>
              </a:ext>
            </a:extLst>
          </p:cNvPr>
          <p:cNvSpPr>
            <a:spLocks noGrp="1"/>
          </p:cNvSpPr>
          <p:nvPr>
            <p:ph type="sldNum" sz="quarter" idx="12"/>
          </p:nvPr>
        </p:nvSpPr>
        <p:spPr/>
        <p:txBody>
          <a:bodyPr/>
          <a:lstStyle/>
          <a:p>
            <a:fld id="{B6F15528-21DE-4FAA-801E-634DDDAF4B2B}" type="slidenum">
              <a:rPr lang="de-DE" smtClean="0"/>
              <a:t>‹Nr.›</a:t>
            </a:fld>
            <a:endParaRPr lang="de-DE"/>
          </a:p>
        </p:txBody>
      </p:sp>
    </p:spTree>
    <p:extLst>
      <p:ext uri="{BB962C8B-B14F-4D97-AF65-F5344CB8AC3E}">
        <p14:creationId xmlns:p14="http://schemas.microsoft.com/office/powerpoint/2010/main" val="11117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9EBA93A-7E38-4168-9D29-BD566DD5B602}"/>
              </a:ext>
            </a:extLst>
          </p:cNvPr>
          <p:cNvSpPr>
            <a:spLocks noGrp="1"/>
          </p:cNvSpPr>
          <p:nvPr>
            <p:ph type="dt" sz="half" idx="10"/>
          </p:nvPr>
        </p:nvSpPr>
        <p:spPr/>
        <p:txBody>
          <a:bodyPr/>
          <a:lstStyle>
            <a:lvl1pPr>
              <a:defRPr/>
            </a:lvl1pPr>
          </a:lstStyle>
          <a:p>
            <a:pPr>
              <a:defRPr/>
            </a:pPr>
            <a:fld id="{DDBAF946-1FF0-46DA-8805-642ACABF10E6}" type="datetimeFigureOut">
              <a:rPr lang="de-DE"/>
              <a:pPr>
                <a:defRPr/>
              </a:pPr>
              <a:t>10.09.2025</a:t>
            </a:fld>
            <a:endParaRPr lang="de-DE"/>
          </a:p>
        </p:txBody>
      </p:sp>
      <p:sp>
        <p:nvSpPr>
          <p:cNvPr id="5" name="Fußzeilenplatzhalter 4">
            <a:extLst>
              <a:ext uri="{FF2B5EF4-FFF2-40B4-BE49-F238E27FC236}">
                <a16:creationId xmlns:a16="http://schemas.microsoft.com/office/drawing/2014/main" id="{F75B0ACE-BBA3-4381-84A3-84249D07307D}"/>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618A16FE-AF2F-4E22-93A5-EF6FD9CC980D}"/>
              </a:ext>
            </a:extLst>
          </p:cNvPr>
          <p:cNvSpPr>
            <a:spLocks noGrp="1"/>
          </p:cNvSpPr>
          <p:nvPr>
            <p:ph type="sldNum" sz="quarter" idx="12"/>
          </p:nvPr>
        </p:nvSpPr>
        <p:spPr/>
        <p:txBody>
          <a:bodyPr/>
          <a:lstStyle>
            <a:lvl1pPr>
              <a:defRPr/>
            </a:lvl1pPr>
          </a:lstStyle>
          <a:p>
            <a:pPr>
              <a:defRPr/>
            </a:pPr>
            <a:fld id="{15989989-065F-4A15-BADB-B24FBB9E9E1F}" type="slidenum">
              <a:rPr lang="de-DE" altLang="de-DE"/>
              <a:pPr>
                <a:defRPr/>
              </a:pPr>
              <a:t>‹Nr.›</a:t>
            </a:fld>
            <a:endParaRPr lang="de-DE" altLang="de-DE"/>
          </a:p>
        </p:txBody>
      </p:sp>
    </p:spTree>
    <p:extLst>
      <p:ext uri="{BB962C8B-B14F-4D97-AF65-F5344CB8AC3E}">
        <p14:creationId xmlns:p14="http://schemas.microsoft.com/office/powerpoint/2010/main" val="330542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orstellungsrunde">
    <p:bg>
      <p:bgPr>
        <a:solidFill>
          <a:srgbClr val="002942"/>
        </a:solidFill>
        <a:effectLst/>
      </p:bgPr>
    </p:bg>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D6EFF4DE-FA48-4AA6-8C3A-95BC50952997}"/>
              </a:ext>
            </a:extLst>
          </p:cNvPr>
          <p:cNvSpPr>
            <a:spLocks noGrp="1"/>
          </p:cNvSpPr>
          <p:nvPr>
            <p:ph type="body" sz="quarter" idx="10"/>
          </p:nvPr>
        </p:nvSpPr>
        <p:spPr>
          <a:xfrm>
            <a:off x="983432" y="2780928"/>
            <a:ext cx="10044142" cy="1296144"/>
          </a:xfrm>
        </p:spPr>
        <p:txBody>
          <a:bodyPr/>
          <a:lstStyle>
            <a:lvl1pPr algn="ctr">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lang="de-DE" sz="4000" dirty="0"/>
          </a:p>
        </p:txBody>
      </p:sp>
      <p:sp>
        <p:nvSpPr>
          <p:cNvPr id="27" name="Textplatzhalter 2">
            <a:extLst>
              <a:ext uri="{FF2B5EF4-FFF2-40B4-BE49-F238E27FC236}">
                <a16:creationId xmlns:a16="http://schemas.microsoft.com/office/drawing/2014/main" id="{9EE8C485-410F-47F5-BF0B-A1E169311B0A}"/>
              </a:ext>
            </a:extLst>
          </p:cNvPr>
          <p:cNvSpPr txBox="1">
            <a:spLocks/>
          </p:cNvSpPr>
          <p:nvPr userDrawn="1"/>
        </p:nvSpPr>
        <p:spPr>
          <a:xfrm>
            <a:off x="1159390" y="4635474"/>
            <a:ext cx="4576570" cy="492443"/>
          </a:xfrm>
          <a:prstGeom prst="rect">
            <a:avLst/>
          </a:prstGeom>
        </p:spPr>
        <p:txBody>
          <a:bodyPr wrap="square" lIns="0" tIns="0" rIns="0" bIns="0">
            <a:spAutoFit/>
          </a:bodyPr>
          <a:lstStyle>
            <a:lvl1pPr marL="0">
              <a:defRPr sz="3200">
                <a:solidFill>
                  <a:schemeClr val="bg2"/>
                </a:solidFill>
                <a:latin typeface="Dubai" panose="020B0503030403030204" pitchFamily="34" charset="-78"/>
                <a:ea typeface="+mn-ea"/>
                <a:cs typeface="Dubai" panose="020B0503030403030204" pitchFamily="34" charset="-78"/>
              </a:defRPr>
            </a:lvl1pPr>
            <a:lvl2pPr marL="457200">
              <a:defRPr sz="3200">
                <a:solidFill>
                  <a:schemeClr val="bg2"/>
                </a:solidFill>
                <a:latin typeface="Dubai" panose="020B0503030403030204" pitchFamily="34" charset="-78"/>
                <a:ea typeface="+mn-ea"/>
                <a:cs typeface="Dubai" panose="020B0503030403030204" pitchFamily="34" charset="-78"/>
              </a:defRPr>
            </a:lvl2pPr>
            <a:lvl3pPr marL="914400">
              <a:defRPr sz="3200">
                <a:solidFill>
                  <a:schemeClr val="bg2"/>
                </a:solidFill>
                <a:latin typeface="Dubai" panose="020B0503030403030204" pitchFamily="34" charset="-78"/>
                <a:ea typeface="+mn-ea"/>
                <a:cs typeface="Dubai" panose="020B0503030403030204" pitchFamily="34" charset="-78"/>
              </a:defRPr>
            </a:lvl3pPr>
            <a:lvl4pPr marL="1371600">
              <a:defRPr sz="3200">
                <a:solidFill>
                  <a:schemeClr val="bg2"/>
                </a:solidFill>
                <a:latin typeface="Dubai" panose="020B0503030403030204" pitchFamily="34" charset="-78"/>
                <a:ea typeface="+mn-ea"/>
                <a:cs typeface="Dubai" panose="020B0503030403030204" pitchFamily="34" charset="-78"/>
              </a:defRPr>
            </a:lvl4pPr>
            <a:lvl5pPr marL="1828800">
              <a:defRPr sz="3200">
                <a:solidFill>
                  <a:schemeClr val="bg2"/>
                </a:solidFill>
                <a:latin typeface="Dubai" panose="020B0503030403030204" pitchFamily="34" charset="-78"/>
                <a:ea typeface="+mn-ea"/>
                <a:cs typeface="Dubai" panose="020B0503030403030204" pitchFamily="34" charset="-78"/>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de-DE" kern="0" dirty="0">
                <a:solidFill>
                  <a:schemeClr val="bg1">
                    <a:lumMod val="95000"/>
                  </a:schemeClr>
                </a:solidFill>
              </a:rPr>
              <a:t>Moderation: Jutta Steudel       </a:t>
            </a:r>
          </a:p>
        </p:txBody>
      </p:sp>
      <p:pic>
        <p:nvPicPr>
          <p:cNvPr id="25" name="Grafik 24">
            <a:extLst>
              <a:ext uri="{FF2B5EF4-FFF2-40B4-BE49-F238E27FC236}">
                <a16:creationId xmlns:a16="http://schemas.microsoft.com/office/drawing/2014/main" id="{C4B6C986-102A-4FD1-8868-A1BD20A45D6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68682" y="5845751"/>
            <a:ext cx="2158892" cy="720000"/>
          </a:xfrm>
          <a:prstGeom prst="rect">
            <a:avLst/>
          </a:prstGeom>
        </p:spPr>
      </p:pic>
      <p:pic>
        <p:nvPicPr>
          <p:cNvPr id="26" name="Grafik 25">
            <a:extLst>
              <a:ext uri="{FF2B5EF4-FFF2-40B4-BE49-F238E27FC236}">
                <a16:creationId xmlns:a16="http://schemas.microsoft.com/office/drawing/2014/main" id="{5D7E463A-7BB3-4B7D-BDD5-49B69FE5584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052" y="5845527"/>
            <a:ext cx="2160240" cy="720449"/>
          </a:xfrm>
          <a:prstGeom prst="rect">
            <a:avLst/>
          </a:prstGeom>
        </p:spPr>
      </p:pic>
      <p:pic>
        <p:nvPicPr>
          <p:cNvPr id="28" name="Grafik 27">
            <a:extLst>
              <a:ext uri="{FF2B5EF4-FFF2-40B4-BE49-F238E27FC236}">
                <a16:creationId xmlns:a16="http://schemas.microsoft.com/office/drawing/2014/main" id="{6C2B5710-AE00-4703-97B5-6A746E40DD06}"/>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0059" y="5845751"/>
            <a:ext cx="2696603" cy="720000"/>
          </a:xfrm>
          <a:prstGeom prst="rect">
            <a:avLst/>
          </a:prstGeom>
        </p:spPr>
      </p:pic>
    </p:spTree>
    <p:extLst>
      <p:ext uri="{BB962C8B-B14F-4D97-AF65-F5344CB8AC3E}">
        <p14:creationId xmlns:p14="http://schemas.microsoft.com/office/powerpoint/2010/main" val="1636114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 Fuss">
    <p:bg>
      <p:bgPr>
        <a:solidFill>
          <a:srgbClr val="002942"/>
        </a:solidFill>
        <a:effectLst/>
      </p:bgPr>
    </p:bg>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D24B9D64-EB69-4DC9-9C80-C88ABAF482F6}"/>
              </a:ext>
            </a:extLst>
          </p:cNvPr>
          <p:cNvGrpSpPr/>
          <p:nvPr userDrawn="1"/>
        </p:nvGrpSpPr>
        <p:grpSpPr>
          <a:xfrm>
            <a:off x="-632496" y="-575097"/>
            <a:ext cx="4505333" cy="5127873"/>
            <a:chOff x="-632496" y="-575097"/>
            <a:chExt cx="4505333" cy="5127873"/>
          </a:xfrm>
        </p:grpSpPr>
        <p:pic>
          <p:nvPicPr>
            <p:cNvPr id="18" name="Grafik 17">
              <a:extLst>
                <a:ext uri="{FF2B5EF4-FFF2-40B4-BE49-F238E27FC236}">
                  <a16:creationId xmlns:a16="http://schemas.microsoft.com/office/drawing/2014/main" id="{79C90379-B1BC-4D7E-9F9F-E398F95F4A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7713" y="-575097"/>
              <a:ext cx="3861348" cy="5127873"/>
            </a:xfrm>
            <a:prstGeom prst="rect">
              <a:avLst/>
            </a:prstGeom>
          </p:spPr>
        </p:pic>
        <p:grpSp>
          <p:nvGrpSpPr>
            <p:cNvPr id="19" name="Gruppieren 18">
              <a:extLst>
                <a:ext uri="{FF2B5EF4-FFF2-40B4-BE49-F238E27FC236}">
                  <a16:creationId xmlns:a16="http://schemas.microsoft.com/office/drawing/2014/main" id="{DA3E9867-741D-4480-9C6A-51F0A838A65B}"/>
                </a:ext>
              </a:extLst>
            </p:cNvPr>
            <p:cNvGrpSpPr/>
            <p:nvPr/>
          </p:nvGrpSpPr>
          <p:grpSpPr>
            <a:xfrm flipH="1">
              <a:off x="-632496" y="3019742"/>
              <a:ext cx="4505333" cy="1344458"/>
              <a:chOff x="2747332" y="3861048"/>
              <a:chExt cx="4056320" cy="1344458"/>
            </a:xfrm>
          </p:grpSpPr>
          <p:pic>
            <p:nvPicPr>
              <p:cNvPr id="20" name="Grafik 19">
                <a:extLst>
                  <a:ext uri="{FF2B5EF4-FFF2-40B4-BE49-F238E27FC236}">
                    <a16:creationId xmlns:a16="http://schemas.microsoft.com/office/drawing/2014/main" id="{EDA16CC3-6DB1-470C-AF81-2F7D6ECFCB2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7332" y="3861048"/>
                <a:ext cx="4056320" cy="1296144"/>
              </a:xfrm>
              <a:prstGeom prst="rect">
                <a:avLst/>
              </a:prstGeom>
            </p:spPr>
          </p:pic>
          <p:sp>
            <p:nvSpPr>
              <p:cNvPr id="21" name="Textplatzhalter 23">
                <a:extLst>
                  <a:ext uri="{FF2B5EF4-FFF2-40B4-BE49-F238E27FC236}">
                    <a16:creationId xmlns:a16="http://schemas.microsoft.com/office/drawing/2014/main" id="{80B90572-9E2C-49CC-BB4B-1DF6839241E6}"/>
                  </a:ext>
                </a:extLst>
              </p:cNvPr>
              <p:cNvSpPr txBox="1">
                <a:spLocks/>
              </p:cNvSpPr>
              <p:nvPr/>
            </p:nvSpPr>
            <p:spPr>
              <a:xfrm>
                <a:off x="3403826" y="4466842"/>
                <a:ext cx="2440089" cy="738664"/>
              </a:xfrm>
              <a:prstGeom prst="rect">
                <a:avLst/>
              </a:prstGeom>
            </p:spPr>
            <p:txBody>
              <a:bodyPr wrap="square" lIns="0" tIns="0" rIns="0" bIns="0">
                <a:spAutoFit/>
              </a:bodyPr>
              <a:lstStyle>
                <a:lvl1pPr marL="0">
                  <a:defRPr sz="2400" baseline="0">
                    <a:latin typeface="Dubai" panose="020B0503030403030204" pitchFamily="34" charset="-78"/>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de-DE" kern="0" dirty="0">
                    <a:solidFill>
                      <a:sysClr val="windowText" lastClr="000000"/>
                    </a:solidFill>
                  </a:rPr>
                  <a:t>Dipl. Ing. Martin </a:t>
                </a:r>
                <a:r>
                  <a:rPr lang="de-DE" kern="0" dirty="0" err="1">
                    <a:solidFill>
                      <a:sysClr val="windowText" lastClr="000000"/>
                    </a:solidFill>
                  </a:rPr>
                  <a:t>Fuss</a:t>
                </a:r>
                <a:endParaRPr lang="de-DE" kern="0" dirty="0">
                  <a:solidFill>
                    <a:sysClr val="windowText" lastClr="000000"/>
                  </a:solidFill>
                </a:endParaRPr>
              </a:p>
              <a:p>
                <a:endParaRPr lang="de-DE" kern="0" dirty="0">
                  <a:solidFill>
                    <a:sysClr val="windowText" lastClr="000000"/>
                  </a:solidFill>
                </a:endParaRPr>
              </a:p>
            </p:txBody>
          </p:sp>
        </p:grpSp>
      </p:grpSp>
      <p:sp>
        <p:nvSpPr>
          <p:cNvPr id="7" name="Textplatzhalter 6">
            <a:extLst>
              <a:ext uri="{FF2B5EF4-FFF2-40B4-BE49-F238E27FC236}">
                <a16:creationId xmlns:a16="http://schemas.microsoft.com/office/drawing/2014/main" id="{DA13D759-CAEC-4004-8330-FC8B227F8FE5}"/>
              </a:ext>
            </a:extLst>
          </p:cNvPr>
          <p:cNvSpPr>
            <a:spLocks noGrp="1"/>
          </p:cNvSpPr>
          <p:nvPr>
            <p:ph type="body" sz="quarter" idx="11"/>
          </p:nvPr>
        </p:nvSpPr>
        <p:spPr>
          <a:xfrm>
            <a:off x="3824865" y="2780928"/>
            <a:ext cx="7933655" cy="331189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31509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agerunde 2">
    <p:bg>
      <p:bgPr>
        <a:solidFill>
          <a:srgbClr val="002942"/>
        </a:solidFill>
        <a:effectLst/>
      </p:bgPr>
    </p:bg>
    <p:spTree>
      <p:nvGrpSpPr>
        <p:cNvPr id="1" name=""/>
        <p:cNvGrpSpPr/>
        <p:nvPr/>
      </p:nvGrpSpPr>
      <p:grpSpPr>
        <a:xfrm>
          <a:off x="0" y="0"/>
          <a:ext cx="0" cy="0"/>
          <a:chOff x="0" y="0"/>
          <a:chExt cx="0" cy="0"/>
        </a:xfrm>
      </p:grpSpPr>
      <p:sp>
        <p:nvSpPr>
          <p:cNvPr id="4" name="Date 3"/>
          <p:cNvSpPr>
            <a:spLocks noGrp="1"/>
          </p:cNvSpPr>
          <p:nvPr>
            <p:ph type="dt" sz="half" idx="10"/>
          </p:nvPr>
        </p:nvSpPr>
        <p:spPr/>
        <p:txBody>
          <a:bodyPr/>
          <a:lstStyle/>
          <a:p>
            <a:fld id="{C16525B2-4347-4F72-BAF7-76B19438D329}" type="datetimeFigureOut">
              <a:rPr lang="en-US" smtClean="0"/>
              <a:t>9/10/2025</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‹Nr.›</a:t>
            </a:fld>
            <a:endParaRPr lang="en-US"/>
          </a:p>
        </p:txBody>
      </p:sp>
      <p:grpSp>
        <p:nvGrpSpPr>
          <p:cNvPr id="8" name="Gruppieren 7">
            <a:extLst>
              <a:ext uri="{FF2B5EF4-FFF2-40B4-BE49-F238E27FC236}">
                <a16:creationId xmlns:a16="http://schemas.microsoft.com/office/drawing/2014/main" id="{1F10070D-47A2-47CD-BCD0-9C4BCD7BFD8A}"/>
              </a:ext>
            </a:extLst>
          </p:cNvPr>
          <p:cNvGrpSpPr/>
          <p:nvPr userDrawn="1"/>
        </p:nvGrpSpPr>
        <p:grpSpPr>
          <a:xfrm>
            <a:off x="-632496" y="-575097"/>
            <a:ext cx="4505333" cy="5127873"/>
            <a:chOff x="-632496" y="-575097"/>
            <a:chExt cx="4505333" cy="5127873"/>
          </a:xfrm>
        </p:grpSpPr>
        <p:pic>
          <p:nvPicPr>
            <p:cNvPr id="12" name="Grafik 11">
              <a:extLst>
                <a:ext uri="{FF2B5EF4-FFF2-40B4-BE49-F238E27FC236}">
                  <a16:creationId xmlns:a16="http://schemas.microsoft.com/office/drawing/2014/main" id="{996579F7-0E0E-492B-86D6-6D069FBB6CC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7713" y="-575097"/>
              <a:ext cx="3861348" cy="5127873"/>
            </a:xfrm>
            <a:prstGeom prst="rect">
              <a:avLst/>
            </a:prstGeom>
          </p:spPr>
        </p:pic>
        <p:grpSp>
          <p:nvGrpSpPr>
            <p:cNvPr id="13" name="Gruppieren 12">
              <a:extLst>
                <a:ext uri="{FF2B5EF4-FFF2-40B4-BE49-F238E27FC236}">
                  <a16:creationId xmlns:a16="http://schemas.microsoft.com/office/drawing/2014/main" id="{F535E798-35F2-41AB-BCB5-C0E261C9C577}"/>
                </a:ext>
              </a:extLst>
            </p:cNvPr>
            <p:cNvGrpSpPr/>
            <p:nvPr/>
          </p:nvGrpSpPr>
          <p:grpSpPr>
            <a:xfrm flipH="1">
              <a:off x="-632496" y="3019742"/>
              <a:ext cx="4505333" cy="1344458"/>
              <a:chOff x="2747332" y="3861048"/>
              <a:chExt cx="4056320" cy="1344458"/>
            </a:xfrm>
          </p:grpSpPr>
          <p:pic>
            <p:nvPicPr>
              <p:cNvPr id="14" name="Grafik 13">
                <a:extLst>
                  <a:ext uri="{FF2B5EF4-FFF2-40B4-BE49-F238E27FC236}">
                    <a16:creationId xmlns:a16="http://schemas.microsoft.com/office/drawing/2014/main" id="{D080B4A4-C5D6-4887-BEDC-FBBDA8B8C0E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7332" y="3861048"/>
                <a:ext cx="4056320" cy="1296144"/>
              </a:xfrm>
              <a:prstGeom prst="rect">
                <a:avLst/>
              </a:prstGeom>
            </p:spPr>
          </p:pic>
          <p:sp>
            <p:nvSpPr>
              <p:cNvPr id="15" name="Textplatzhalter 23">
                <a:extLst>
                  <a:ext uri="{FF2B5EF4-FFF2-40B4-BE49-F238E27FC236}">
                    <a16:creationId xmlns:a16="http://schemas.microsoft.com/office/drawing/2014/main" id="{EC0C46BC-CB81-4163-99B9-83863807224E}"/>
                  </a:ext>
                </a:extLst>
              </p:cNvPr>
              <p:cNvSpPr txBox="1">
                <a:spLocks/>
              </p:cNvSpPr>
              <p:nvPr/>
            </p:nvSpPr>
            <p:spPr>
              <a:xfrm>
                <a:off x="3403826" y="4466842"/>
                <a:ext cx="2440089" cy="738664"/>
              </a:xfrm>
              <a:prstGeom prst="rect">
                <a:avLst/>
              </a:prstGeom>
            </p:spPr>
            <p:txBody>
              <a:bodyPr wrap="square" lIns="0" tIns="0" rIns="0" bIns="0">
                <a:spAutoFit/>
              </a:bodyPr>
              <a:lstStyle>
                <a:lvl1pPr marL="0">
                  <a:defRPr sz="2400" baseline="0">
                    <a:latin typeface="Dubai" panose="020B0503030403030204" pitchFamily="34" charset="-78"/>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de-DE" kern="0" dirty="0">
                    <a:solidFill>
                      <a:sysClr val="windowText" lastClr="000000"/>
                    </a:solidFill>
                  </a:rPr>
                  <a:t>Dipl. Ing. Martin </a:t>
                </a:r>
                <a:r>
                  <a:rPr lang="de-DE" kern="0" dirty="0" err="1">
                    <a:solidFill>
                      <a:sysClr val="windowText" lastClr="000000"/>
                    </a:solidFill>
                  </a:rPr>
                  <a:t>Fuss</a:t>
                </a:r>
                <a:endParaRPr lang="de-DE" kern="0" dirty="0">
                  <a:solidFill>
                    <a:sysClr val="windowText" lastClr="000000"/>
                  </a:solidFill>
                </a:endParaRPr>
              </a:p>
              <a:p>
                <a:endParaRPr lang="de-DE" kern="0" dirty="0">
                  <a:solidFill>
                    <a:sysClr val="windowText" lastClr="000000"/>
                  </a:solidFill>
                </a:endParaRPr>
              </a:p>
            </p:txBody>
          </p:sp>
        </p:grpSp>
      </p:grpSp>
      <p:grpSp>
        <p:nvGrpSpPr>
          <p:cNvPr id="21" name="Gruppieren 20">
            <a:extLst>
              <a:ext uri="{FF2B5EF4-FFF2-40B4-BE49-F238E27FC236}">
                <a16:creationId xmlns:a16="http://schemas.microsoft.com/office/drawing/2014/main" id="{E35C9D54-56D3-419A-B187-94D076C62CE3}"/>
              </a:ext>
            </a:extLst>
          </p:cNvPr>
          <p:cNvGrpSpPr/>
          <p:nvPr userDrawn="1"/>
        </p:nvGrpSpPr>
        <p:grpSpPr>
          <a:xfrm>
            <a:off x="8563887" y="-114224"/>
            <a:ext cx="3796809" cy="5271416"/>
            <a:chOff x="8563887" y="-114224"/>
            <a:chExt cx="3796809" cy="5271416"/>
          </a:xfrm>
        </p:grpSpPr>
        <p:sp>
          <p:nvSpPr>
            <p:cNvPr id="22" name="Freihandform: Form 21">
              <a:extLst>
                <a:ext uri="{FF2B5EF4-FFF2-40B4-BE49-F238E27FC236}">
                  <a16:creationId xmlns:a16="http://schemas.microsoft.com/office/drawing/2014/main" id="{E8DB886D-1408-4A60-BE13-D0492AE65ABD}"/>
                </a:ext>
              </a:extLst>
            </p:cNvPr>
            <p:cNvSpPr/>
            <p:nvPr userDrawn="1"/>
          </p:nvSpPr>
          <p:spPr>
            <a:xfrm>
              <a:off x="8563887" y="4619836"/>
              <a:ext cx="3796809" cy="517939"/>
            </a:xfrm>
            <a:custGeom>
              <a:avLst/>
              <a:gdLst>
                <a:gd name="connsiteX0" fmla="*/ 4236906 w 4236905"/>
                <a:gd name="connsiteY0" fmla="*/ 0 h 517939"/>
                <a:gd name="connsiteX1" fmla="*/ 4236906 w 4236905"/>
                <a:gd name="connsiteY1" fmla="*/ 517939 h 517939"/>
                <a:gd name="connsiteX2" fmla="*/ 0 w 4236905"/>
                <a:gd name="connsiteY2" fmla="*/ 517939 h 517939"/>
                <a:gd name="connsiteX3" fmla="*/ 189714 w 4236905"/>
                <a:gd name="connsiteY3" fmla="*/ 0 h 517939"/>
                <a:gd name="connsiteX4" fmla="*/ 4236906 w 4236905"/>
                <a:gd name="connsiteY4" fmla="*/ 0 h 51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905" h="517939">
                  <a:moveTo>
                    <a:pt x="4236906" y="0"/>
                  </a:moveTo>
                  <a:lnTo>
                    <a:pt x="4236906" y="517939"/>
                  </a:lnTo>
                  <a:lnTo>
                    <a:pt x="0" y="517939"/>
                  </a:lnTo>
                  <a:lnTo>
                    <a:pt x="189714" y="0"/>
                  </a:lnTo>
                  <a:lnTo>
                    <a:pt x="4236906" y="0"/>
                  </a:lnTo>
                  <a:close/>
                </a:path>
              </a:pathLst>
            </a:custGeom>
            <a:solidFill>
              <a:srgbClr val="FAB416"/>
            </a:solidFill>
            <a:ln w="2448" cap="flat">
              <a:noFill/>
              <a:prstDash val="solid"/>
              <a:round/>
            </a:ln>
          </p:spPr>
          <p:txBody>
            <a:bodyPr rtlCol="0" anchor="ctr"/>
            <a:lstStyle/>
            <a:p>
              <a:endParaRPr lang="de-DE"/>
            </a:p>
          </p:txBody>
        </p:sp>
        <p:pic>
          <p:nvPicPr>
            <p:cNvPr id="23" name="Grafik 22">
              <a:extLst>
                <a:ext uri="{FF2B5EF4-FFF2-40B4-BE49-F238E27FC236}">
                  <a16:creationId xmlns:a16="http://schemas.microsoft.com/office/drawing/2014/main" id="{98EA8ABD-3A71-4637-A58A-0C676FDC8BF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626801" y="-114224"/>
              <a:ext cx="3589879" cy="4767360"/>
            </a:xfrm>
            <a:prstGeom prst="rect">
              <a:avLst/>
            </a:prstGeom>
          </p:spPr>
        </p:pic>
        <p:sp>
          <p:nvSpPr>
            <p:cNvPr id="24" name="Textfeld 23">
              <a:extLst>
                <a:ext uri="{FF2B5EF4-FFF2-40B4-BE49-F238E27FC236}">
                  <a16:creationId xmlns:a16="http://schemas.microsoft.com/office/drawing/2014/main" id="{B70BC7DD-3F7A-4A94-A7C2-112E7FAA8FAE}"/>
                </a:ext>
              </a:extLst>
            </p:cNvPr>
            <p:cNvSpPr txBox="1"/>
            <p:nvPr userDrawn="1"/>
          </p:nvSpPr>
          <p:spPr>
            <a:xfrm>
              <a:off x="8832304" y="4695527"/>
              <a:ext cx="3312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latin typeface="Dubai" panose="020B0503030403030204" pitchFamily="34" charset="-78"/>
                  <a:cs typeface="Dubai" panose="020B0503030403030204" pitchFamily="34" charset="-78"/>
                </a:rPr>
                <a:t>Prof. Dr. Fritz Vahrenholt</a:t>
              </a:r>
            </a:p>
          </p:txBody>
        </p:sp>
      </p:grpSp>
      <p:sp>
        <p:nvSpPr>
          <p:cNvPr id="26" name="Textplatzhalter 12">
            <a:extLst>
              <a:ext uri="{FF2B5EF4-FFF2-40B4-BE49-F238E27FC236}">
                <a16:creationId xmlns:a16="http://schemas.microsoft.com/office/drawing/2014/main" id="{5DAF7C5F-39E9-4522-8D08-51673E7D39D6}"/>
              </a:ext>
            </a:extLst>
          </p:cNvPr>
          <p:cNvSpPr>
            <a:spLocks noGrp="1"/>
          </p:cNvSpPr>
          <p:nvPr>
            <p:ph type="body" sz="quarter" idx="13"/>
          </p:nvPr>
        </p:nvSpPr>
        <p:spPr>
          <a:xfrm>
            <a:off x="4165600" y="2780928"/>
            <a:ext cx="3860800" cy="1296144"/>
          </a:xfrm>
        </p:spPr>
        <p:txBody>
          <a:bodyPr/>
          <a:lstStyle>
            <a:lvl1pPr algn="ctr">
              <a:defRPr/>
            </a:lvl1pPr>
          </a:lstStyle>
          <a:p>
            <a:pPr marL="0" marR="0" lvl="0" indent="0" defTabSz="914400" eaLnBrk="1" fontAlgn="auto" latinLnBrk="0" hangingPunct="1">
              <a:lnSpc>
                <a:spcPct val="100000"/>
              </a:lnSpc>
              <a:spcBef>
                <a:spcPts val="0"/>
              </a:spcBef>
              <a:spcAft>
                <a:spcPts val="0"/>
              </a:spcAft>
              <a:buClrTx/>
              <a:buSzTx/>
              <a:buFontTx/>
              <a:buNone/>
              <a:tabLst/>
              <a:defRPr/>
            </a:pPr>
            <a:endParaRPr lang="de-DE" sz="4000" dirty="0"/>
          </a:p>
        </p:txBody>
      </p:sp>
    </p:spTree>
    <p:extLst>
      <p:ext uri="{BB962C8B-B14F-4D97-AF65-F5344CB8AC3E}">
        <p14:creationId xmlns:p14="http://schemas.microsoft.com/office/powerpoint/2010/main" val="2732176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08AB01D9-6906-404E-9C4A-AF7CF1A4B182}"/>
              </a:ext>
            </a:extLst>
          </p:cNvPr>
          <p:cNvSpPr>
            <a:spLocks noGrp="1"/>
          </p:cNvSpPr>
          <p:nvPr>
            <p:ph type="ftr" sz="quarter" idx="10"/>
          </p:nvPr>
        </p:nvSpPr>
        <p:spPr/>
        <p:txBody>
          <a:bodyPr/>
          <a:lstStyle/>
          <a:p>
            <a:endParaRPr lang="de-DE"/>
          </a:p>
        </p:txBody>
      </p:sp>
      <p:sp>
        <p:nvSpPr>
          <p:cNvPr id="4" name="Datumsplatzhalter 3">
            <a:extLst>
              <a:ext uri="{FF2B5EF4-FFF2-40B4-BE49-F238E27FC236}">
                <a16:creationId xmlns:a16="http://schemas.microsoft.com/office/drawing/2014/main" id="{7788FA78-F1C8-4735-AD66-5AB00D486D1A}"/>
              </a:ext>
            </a:extLst>
          </p:cNvPr>
          <p:cNvSpPr>
            <a:spLocks noGrp="1"/>
          </p:cNvSpPr>
          <p:nvPr>
            <p:ph type="dt" sz="half" idx="11"/>
          </p:nvPr>
        </p:nvSpPr>
        <p:spPr/>
        <p:txBody>
          <a:bodyPr/>
          <a:lstStyle/>
          <a:p>
            <a:fld id="{1D8BD707-D9CF-40AE-B4C6-C98DA3205C09}" type="datetimeFigureOut">
              <a:rPr lang="en-US" smtClean="0"/>
              <a:t>9/10/2025</a:t>
            </a:fld>
            <a:endParaRPr lang="en-US"/>
          </a:p>
        </p:txBody>
      </p:sp>
      <p:sp>
        <p:nvSpPr>
          <p:cNvPr id="5" name="Foliennummernplatzhalter 4">
            <a:extLst>
              <a:ext uri="{FF2B5EF4-FFF2-40B4-BE49-F238E27FC236}">
                <a16:creationId xmlns:a16="http://schemas.microsoft.com/office/drawing/2014/main" id="{0AEEF54A-A541-43A8-A6C2-748225ADEEF3}"/>
              </a:ext>
            </a:extLst>
          </p:cNvPr>
          <p:cNvSpPr>
            <a:spLocks noGrp="1"/>
          </p:cNvSpPr>
          <p:nvPr>
            <p:ph type="sldNum" sz="quarter" idx="12"/>
          </p:nvPr>
        </p:nvSpPr>
        <p:spPr/>
        <p:txBody>
          <a:bodyPr/>
          <a:lstStyle/>
          <a:p>
            <a:fld id="{B6F15528-21DE-4FAA-801E-634DDDAF4B2B}" type="slidenum">
              <a:rPr lang="de-DE" smtClean="0"/>
              <a:t>‹Nr.›</a:t>
            </a:fld>
            <a:endParaRPr lang="de-DE"/>
          </a:p>
        </p:txBody>
      </p:sp>
    </p:spTree>
    <p:extLst>
      <p:ext uri="{BB962C8B-B14F-4D97-AF65-F5344CB8AC3E}">
        <p14:creationId xmlns:p14="http://schemas.microsoft.com/office/powerpoint/2010/main" val="1016204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001AE239-4CDA-4F27-84CC-5C6ED5D477EA}"/>
              </a:ext>
            </a:extLst>
          </p:cNvPr>
          <p:cNvSpPr>
            <a:spLocks noGrp="1"/>
          </p:cNvSpPr>
          <p:nvPr>
            <p:ph type="dt" sz="half" idx="10"/>
          </p:nvPr>
        </p:nvSpPr>
        <p:spPr/>
        <p:txBody>
          <a:bodyPr/>
          <a:lstStyle>
            <a:lvl1pPr>
              <a:defRPr/>
            </a:lvl1pPr>
          </a:lstStyle>
          <a:p>
            <a:pPr>
              <a:defRPr/>
            </a:pPr>
            <a:fld id="{5CC4C058-F911-46C3-86C9-04C7EABA37B9}" type="datetimeFigureOut">
              <a:rPr lang="de-DE"/>
              <a:pPr>
                <a:defRPr/>
              </a:pPr>
              <a:t>10.09.2025</a:t>
            </a:fld>
            <a:endParaRPr lang="de-DE"/>
          </a:p>
        </p:txBody>
      </p:sp>
      <p:sp>
        <p:nvSpPr>
          <p:cNvPr id="3" name="Fußzeilenplatzhalter 4">
            <a:extLst>
              <a:ext uri="{FF2B5EF4-FFF2-40B4-BE49-F238E27FC236}">
                <a16:creationId xmlns:a16="http://schemas.microsoft.com/office/drawing/2014/main" id="{AC0789FA-21AD-4B8F-882C-96B6E91B05E6}"/>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72597227-2251-4F5F-B2CB-51AEEF2F320C}"/>
              </a:ext>
            </a:extLst>
          </p:cNvPr>
          <p:cNvSpPr>
            <a:spLocks noGrp="1"/>
          </p:cNvSpPr>
          <p:nvPr>
            <p:ph type="sldNum" sz="quarter" idx="12"/>
          </p:nvPr>
        </p:nvSpPr>
        <p:spPr/>
        <p:txBody>
          <a:bodyPr/>
          <a:lstStyle>
            <a:lvl1pPr>
              <a:defRPr/>
            </a:lvl1pPr>
          </a:lstStyle>
          <a:p>
            <a:pPr>
              <a:defRPr/>
            </a:pPr>
            <a:fld id="{A65B7313-1C02-4D55-A54A-C994F6A623EF}" type="slidenum">
              <a:rPr lang="de-DE" altLang="de-DE"/>
              <a:pPr>
                <a:defRPr/>
              </a:pPr>
              <a:t>‹Nr.›</a:t>
            </a:fld>
            <a:endParaRPr lang="de-DE" altLang="de-DE"/>
          </a:p>
        </p:txBody>
      </p:sp>
    </p:spTree>
    <p:extLst>
      <p:ext uri="{BB962C8B-B14F-4D97-AF65-F5344CB8AC3E}">
        <p14:creationId xmlns:p14="http://schemas.microsoft.com/office/powerpoint/2010/main" val="457951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9EBA93A-7E38-4168-9D29-BD566DD5B602}"/>
              </a:ext>
            </a:extLst>
          </p:cNvPr>
          <p:cNvSpPr>
            <a:spLocks noGrp="1"/>
          </p:cNvSpPr>
          <p:nvPr>
            <p:ph type="dt" sz="half" idx="10"/>
          </p:nvPr>
        </p:nvSpPr>
        <p:spPr/>
        <p:txBody>
          <a:bodyPr/>
          <a:lstStyle>
            <a:lvl1pPr>
              <a:defRPr/>
            </a:lvl1pPr>
          </a:lstStyle>
          <a:p>
            <a:pPr>
              <a:defRPr/>
            </a:pPr>
            <a:fld id="{DDBAF946-1FF0-46DA-8805-642ACABF10E6}" type="datetimeFigureOut">
              <a:rPr lang="de-DE"/>
              <a:pPr>
                <a:defRPr/>
              </a:pPr>
              <a:t>10.09.2025</a:t>
            </a:fld>
            <a:endParaRPr lang="de-DE"/>
          </a:p>
        </p:txBody>
      </p:sp>
      <p:sp>
        <p:nvSpPr>
          <p:cNvPr id="5" name="Fußzeilenplatzhalter 4">
            <a:extLst>
              <a:ext uri="{FF2B5EF4-FFF2-40B4-BE49-F238E27FC236}">
                <a16:creationId xmlns:a16="http://schemas.microsoft.com/office/drawing/2014/main" id="{F75B0ACE-BBA3-4381-84A3-84249D07307D}"/>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618A16FE-AF2F-4E22-93A5-EF6FD9CC980D}"/>
              </a:ext>
            </a:extLst>
          </p:cNvPr>
          <p:cNvSpPr>
            <a:spLocks noGrp="1"/>
          </p:cNvSpPr>
          <p:nvPr>
            <p:ph type="sldNum" sz="quarter" idx="12"/>
          </p:nvPr>
        </p:nvSpPr>
        <p:spPr/>
        <p:txBody>
          <a:bodyPr/>
          <a:lstStyle>
            <a:lvl1pPr>
              <a:defRPr/>
            </a:lvl1pPr>
          </a:lstStyle>
          <a:p>
            <a:pPr>
              <a:defRPr/>
            </a:pPr>
            <a:fld id="{15989989-065F-4A15-BADB-B24FBB9E9E1F}" type="slidenum">
              <a:rPr lang="de-DE" altLang="de-DE"/>
              <a:pPr>
                <a:defRPr/>
              </a:pPr>
              <a:t>‹Nr.›</a:t>
            </a:fld>
            <a:endParaRPr lang="de-DE" altLang="de-DE"/>
          </a:p>
        </p:txBody>
      </p:sp>
    </p:spTree>
    <p:extLst>
      <p:ext uri="{BB962C8B-B14F-4D97-AF65-F5344CB8AC3E}">
        <p14:creationId xmlns:p14="http://schemas.microsoft.com/office/powerpoint/2010/main" val="702421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AAE9D608-FA3A-482B-B8FA-87DB2CA20F49}"/>
              </a:ext>
            </a:extLst>
          </p:cNvPr>
          <p:cNvSpPr>
            <a:spLocks noGrp="1"/>
          </p:cNvSpPr>
          <p:nvPr>
            <p:ph type="dt" sz="half" idx="10"/>
          </p:nvPr>
        </p:nvSpPr>
        <p:spPr/>
        <p:txBody>
          <a:bodyPr/>
          <a:lstStyle>
            <a:lvl1pPr>
              <a:defRPr/>
            </a:lvl1pPr>
          </a:lstStyle>
          <a:p>
            <a:pPr>
              <a:defRPr/>
            </a:pPr>
            <a:fld id="{451AAC86-D4E7-4CBF-BB39-475D46D439DD}" type="datetimeFigureOut">
              <a:rPr lang="de-DE"/>
              <a:pPr>
                <a:defRPr/>
              </a:pPr>
              <a:t>10.09.2025</a:t>
            </a:fld>
            <a:endParaRPr lang="de-DE"/>
          </a:p>
        </p:txBody>
      </p:sp>
      <p:sp>
        <p:nvSpPr>
          <p:cNvPr id="5" name="Fußzeilenplatzhalter 4">
            <a:extLst>
              <a:ext uri="{FF2B5EF4-FFF2-40B4-BE49-F238E27FC236}">
                <a16:creationId xmlns:a16="http://schemas.microsoft.com/office/drawing/2014/main" id="{40E80DD8-0728-4092-A799-1E7BAB169B16}"/>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DE4D4CF2-F431-43E3-816D-BB5B95D0BFE8}"/>
              </a:ext>
            </a:extLst>
          </p:cNvPr>
          <p:cNvSpPr>
            <a:spLocks noGrp="1"/>
          </p:cNvSpPr>
          <p:nvPr>
            <p:ph type="sldNum" sz="quarter" idx="12"/>
          </p:nvPr>
        </p:nvSpPr>
        <p:spPr/>
        <p:txBody>
          <a:bodyPr/>
          <a:lstStyle>
            <a:lvl1pPr>
              <a:defRPr/>
            </a:lvl1pPr>
          </a:lstStyle>
          <a:p>
            <a:pPr>
              <a:defRPr/>
            </a:pPr>
            <a:fld id="{CB2F5D96-F998-4EED-8530-81A9ACCC9581}" type="slidenum">
              <a:rPr lang="de-DE" altLang="de-DE"/>
              <a:pPr>
                <a:defRPr/>
              </a:pPr>
              <a:t>‹Nr.›</a:t>
            </a:fld>
            <a:endParaRPr lang="de-DE" altLang="de-DE"/>
          </a:p>
        </p:txBody>
      </p:sp>
    </p:spTree>
    <p:extLst>
      <p:ext uri="{BB962C8B-B14F-4D97-AF65-F5344CB8AC3E}">
        <p14:creationId xmlns:p14="http://schemas.microsoft.com/office/powerpoint/2010/main" val="3135074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a:extLst>
              <a:ext uri="{FF2B5EF4-FFF2-40B4-BE49-F238E27FC236}">
                <a16:creationId xmlns:a16="http://schemas.microsoft.com/office/drawing/2014/main" id="{BDB3477F-8F4C-46D6-ADED-A008A52BC8E1}"/>
              </a:ext>
            </a:extLst>
          </p:cNvPr>
          <p:cNvSpPr>
            <a:spLocks noGrp="1"/>
          </p:cNvSpPr>
          <p:nvPr>
            <p:ph type="dt" sz="half" idx="10"/>
          </p:nvPr>
        </p:nvSpPr>
        <p:spPr/>
        <p:txBody>
          <a:bodyPr/>
          <a:lstStyle>
            <a:lvl1pPr>
              <a:defRPr/>
            </a:lvl1pPr>
          </a:lstStyle>
          <a:p>
            <a:pPr>
              <a:defRPr/>
            </a:pPr>
            <a:fld id="{1B4284EB-3A0B-42D0-A7F4-4723DFECDC68}" type="datetimeFigureOut">
              <a:rPr lang="de-DE"/>
              <a:pPr>
                <a:defRPr/>
              </a:pPr>
              <a:t>10.09.2025</a:t>
            </a:fld>
            <a:endParaRPr lang="de-DE"/>
          </a:p>
        </p:txBody>
      </p:sp>
      <p:sp>
        <p:nvSpPr>
          <p:cNvPr id="5" name="Fußzeilenplatzhalter 4">
            <a:extLst>
              <a:ext uri="{FF2B5EF4-FFF2-40B4-BE49-F238E27FC236}">
                <a16:creationId xmlns:a16="http://schemas.microsoft.com/office/drawing/2014/main" id="{E4E5FD33-D0C6-4A86-8D64-EEAC69D6AAFC}"/>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BAF0C6A5-05CD-4775-BA92-A38224DA12E5}"/>
              </a:ext>
            </a:extLst>
          </p:cNvPr>
          <p:cNvSpPr>
            <a:spLocks noGrp="1"/>
          </p:cNvSpPr>
          <p:nvPr>
            <p:ph type="sldNum" sz="quarter" idx="12"/>
          </p:nvPr>
        </p:nvSpPr>
        <p:spPr/>
        <p:txBody>
          <a:bodyPr/>
          <a:lstStyle>
            <a:lvl1pPr>
              <a:defRPr/>
            </a:lvl1pPr>
          </a:lstStyle>
          <a:p>
            <a:pPr>
              <a:defRPr/>
            </a:pPr>
            <a:fld id="{8FA9E420-0C0C-4EB2-9C29-F980E47D55F9}" type="slidenum">
              <a:rPr lang="de-DE" altLang="de-DE"/>
              <a:pPr>
                <a:defRPr/>
              </a:pPr>
              <a:t>‹Nr.›</a:t>
            </a:fld>
            <a:endParaRPr lang="de-DE" altLang="de-DE"/>
          </a:p>
        </p:txBody>
      </p:sp>
    </p:spTree>
    <p:extLst>
      <p:ext uri="{BB962C8B-B14F-4D97-AF65-F5344CB8AC3E}">
        <p14:creationId xmlns:p14="http://schemas.microsoft.com/office/powerpoint/2010/main" val="2969629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942"/>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9/10/2025</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
        <p:nvSpPr>
          <p:cNvPr id="2" name="Titelplatzhalter 1">
            <a:extLst>
              <a:ext uri="{FF2B5EF4-FFF2-40B4-BE49-F238E27FC236}">
                <a16:creationId xmlns:a16="http://schemas.microsoft.com/office/drawing/2014/main" id="{B96EED8B-12B0-428B-8240-FF1446F560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93518537-3EAF-4CB0-BD53-07B56FB81F86}"/>
              </a:ext>
            </a:extLst>
          </p:cNvPr>
          <p:cNvSpPr>
            <a:spLocks noGrp="1"/>
          </p:cNvSpPr>
          <p:nvPr>
            <p:ph type="body" idx="1"/>
          </p:nvPr>
        </p:nvSpPr>
        <p:spPr>
          <a:xfrm>
            <a:off x="838200" y="1825625"/>
            <a:ext cx="10515600" cy="1819399"/>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 1">
            <a:extLst>
              <a:ext uri="{FF2B5EF4-FFF2-40B4-BE49-F238E27FC236}">
                <a16:creationId xmlns:a16="http://schemas.microsoft.com/office/drawing/2014/main" id="{885CA8A7-6C34-47A2-9719-5E71D20ABF8F}"/>
              </a:ext>
            </a:extLst>
          </p:cNvPr>
          <p:cNvSpPr txBox="1">
            <a:spLocks/>
          </p:cNvSpPr>
          <p:nvPr userDrawn="1"/>
        </p:nvSpPr>
        <p:spPr>
          <a:xfrm>
            <a:off x="3873690" y="1491689"/>
            <a:ext cx="4444620" cy="1046440"/>
          </a:xfrm>
          <a:prstGeom prst="rect">
            <a:avLst/>
          </a:prstGeom>
        </p:spPr>
        <p:txBody>
          <a:bodyPr wrap="square" lIns="0" tIns="0" rIns="0" bIns="0">
            <a:spAutoFit/>
          </a:bodyPr>
          <a:lstStyle>
            <a:lvl1pPr>
              <a:defRPr sz="5200">
                <a:solidFill>
                  <a:srgbClr val="FAB400"/>
                </a:solidFill>
                <a:latin typeface="Dubai" panose="020B0503030403030204" pitchFamily="34" charset="-78"/>
                <a:ea typeface="+mj-ea"/>
                <a:cs typeface="Dubai" panose="020B0503030403030204" pitchFamily="34" charset="-78"/>
              </a:defRPr>
            </a:lvl1pPr>
          </a:lstStyle>
          <a:p>
            <a:r>
              <a:rPr lang="de-DE" sz="6800" kern="0" dirty="0"/>
              <a:t>gescheitert</a:t>
            </a:r>
          </a:p>
        </p:txBody>
      </p:sp>
      <p:sp>
        <p:nvSpPr>
          <p:cNvPr id="8" name="Titel 1">
            <a:extLst>
              <a:ext uri="{FF2B5EF4-FFF2-40B4-BE49-F238E27FC236}">
                <a16:creationId xmlns:a16="http://schemas.microsoft.com/office/drawing/2014/main" id="{7C363ED9-03FD-419B-9B21-9681C48603B4}"/>
              </a:ext>
            </a:extLst>
          </p:cNvPr>
          <p:cNvSpPr txBox="1">
            <a:spLocks/>
          </p:cNvSpPr>
          <p:nvPr userDrawn="1"/>
        </p:nvSpPr>
        <p:spPr>
          <a:xfrm>
            <a:off x="3503712" y="476672"/>
            <a:ext cx="5112568" cy="1046440"/>
          </a:xfrm>
          <a:prstGeom prst="rect">
            <a:avLst/>
          </a:prstGeom>
        </p:spPr>
        <p:txBody>
          <a:bodyPr wrap="square" lIns="0" tIns="0" rIns="0" bIns="0">
            <a:spAutoFit/>
          </a:bodyPr>
          <a:lstStyle>
            <a:lvl1pPr>
              <a:defRPr sz="5200">
                <a:solidFill>
                  <a:srgbClr val="FAB400"/>
                </a:solidFill>
                <a:latin typeface="Dubai" panose="020B0503030403030204" pitchFamily="34" charset="-78"/>
                <a:ea typeface="+mj-ea"/>
                <a:cs typeface="Dubai" panose="020B0503030403030204" pitchFamily="34" charset="-78"/>
              </a:defRPr>
            </a:lvl1pPr>
          </a:lstStyle>
          <a:p>
            <a:r>
              <a:rPr lang="de-DE" sz="6800" kern="0" dirty="0"/>
              <a:t>Energiewende</a:t>
            </a:r>
          </a:p>
        </p:txBody>
      </p:sp>
    </p:spTree>
    <p:extLst>
      <p:ext uri="{BB962C8B-B14F-4D97-AF65-F5344CB8AC3E}">
        <p14:creationId xmlns:p14="http://schemas.microsoft.com/office/powerpoint/2010/main" val="2841315747"/>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2" r:id="rId7"/>
    <p:sldLayoutId id="2147483663" r:id="rId8"/>
    <p:sldLayoutId id="2147483664" r:id="rId9"/>
    <p:sldLayoutId id="2147483665" r:id="rId10"/>
  </p:sldLayoutIdLst>
  <p:txStyles>
    <p:titleStyle>
      <a:lvl1pPr>
        <a:defRPr>
          <a:latin typeface="+mj-lt"/>
          <a:ea typeface="+mj-ea"/>
          <a:cs typeface="+mj-cs"/>
        </a:defRPr>
      </a:lvl1pPr>
    </p:titleStyle>
    <p:bodyStyle>
      <a:lvl1pPr marL="0" algn="l">
        <a:defRPr sz="4800">
          <a:solidFill>
            <a:schemeClr val="bg1"/>
          </a:solidFill>
          <a:latin typeface="+mn-lt"/>
          <a:ea typeface="+mn-ea"/>
          <a:cs typeface="+mn-cs"/>
        </a:defRPr>
      </a:lvl1pPr>
      <a:lvl2pPr marL="457200" algn="ctr">
        <a:defRPr sz="4000">
          <a:solidFill>
            <a:schemeClr val="bg1"/>
          </a:solidFill>
          <a:latin typeface="+mn-lt"/>
          <a:ea typeface="+mn-ea"/>
          <a:cs typeface="+mn-cs"/>
        </a:defRPr>
      </a:lvl2pPr>
      <a:lvl3pPr marL="180000" algn="l">
        <a:defRPr sz="4400">
          <a:solidFill>
            <a:schemeClr val="bg1"/>
          </a:solidFill>
          <a:latin typeface="+mn-lt"/>
          <a:ea typeface="+mn-ea"/>
          <a:cs typeface="+mn-cs"/>
        </a:defRPr>
      </a:lvl3pPr>
      <a:lvl4pPr marL="180000" algn="l">
        <a:defRPr sz="2400">
          <a:solidFill>
            <a:schemeClr val="bg1"/>
          </a:solidFill>
          <a:latin typeface="+mn-lt"/>
          <a:ea typeface="+mn-ea"/>
          <a:cs typeface="+mn-cs"/>
        </a:defRPr>
      </a:lvl4pPr>
      <a:lvl5pPr marL="180000" algn="l">
        <a:defRPr sz="2400">
          <a:solidFill>
            <a:schemeClr val="bg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942"/>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9/10/2025</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
        <p:nvSpPr>
          <p:cNvPr id="2" name="Titelplatzhalter 1">
            <a:extLst>
              <a:ext uri="{FF2B5EF4-FFF2-40B4-BE49-F238E27FC236}">
                <a16:creationId xmlns:a16="http://schemas.microsoft.com/office/drawing/2014/main" id="{B96EED8B-12B0-428B-8240-FF1446F560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93518537-3EAF-4CB0-BD53-07B56FB81F86}"/>
              </a:ext>
            </a:extLst>
          </p:cNvPr>
          <p:cNvSpPr>
            <a:spLocks noGrp="1"/>
          </p:cNvSpPr>
          <p:nvPr>
            <p:ph type="body" idx="1"/>
          </p:nvPr>
        </p:nvSpPr>
        <p:spPr>
          <a:xfrm>
            <a:off x="838200" y="1825625"/>
            <a:ext cx="10515600" cy="1819399"/>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379336353"/>
      </p:ext>
    </p:extLst>
  </p:cSld>
  <p:clrMap bg1="lt1" tx1="dk1" bg2="lt2" tx2="dk2" accent1="accent1" accent2="accent2" accent3="accent3" accent4="accent4" accent5="accent5" accent6="accent6" hlink="hlink" folHlink="folHlink"/>
  <p:sldLayoutIdLst>
    <p:sldLayoutId id="2147483671" r:id="rId1"/>
    <p:sldLayoutId id="2147483674" r:id="rId2"/>
  </p:sldLayoutIdLst>
  <p:txStyles>
    <p:titleStyle>
      <a:lvl1pPr>
        <a:defRPr>
          <a:latin typeface="+mj-lt"/>
          <a:ea typeface="+mj-ea"/>
          <a:cs typeface="+mj-cs"/>
        </a:defRPr>
      </a:lvl1pPr>
    </p:titleStyle>
    <p:bodyStyle>
      <a:lvl1pPr marL="0" algn="l">
        <a:defRPr sz="4800">
          <a:solidFill>
            <a:schemeClr val="bg1"/>
          </a:solidFill>
          <a:latin typeface="+mn-lt"/>
          <a:ea typeface="+mn-ea"/>
          <a:cs typeface="+mn-cs"/>
        </a:defRPr>
      </a:lvl1pPr>
      <a:lvl2pPr marL="457200" algn="ctr">
        <a:defRPr sz="4000">
          <a:solidFill>
            <a:schemeClr val="bg1"/>
          </a:solidFill>
          <a:latin typeface="+mn-lt"/>
          <a:ea typeface="+mn-ea"/>
          <a:cs typeface="+mn-cs"/>
        </a:defRPr>
      </a:lvl2pPr>
      <a:lvl3pPr marL="180000" algn="l">
        <a:defRPr sz="4400">
          <a:solidFill>
            <a:schemeClr val="bg1"/>
          </a:solidFill>
          <a:latin typeface="+mn-lt"/>
          <a:ea typeface="+mn-ea"/>
          <a:cs typeface="+mn-cs"/>
        </a:defRPr>
      </a:lvl3pPr>
      <a:lvl4pPr marL="180000" algn="l">
        <a:defRPr sz="2400">
          <a:solidFill>
            <a:schemeClr val="bg1"/>
          </a:solidFill>
          <a:latin typeface="+mn-lt"/>
          <a:ea typeface="+mn-ea"/>
          <a:cs typeface="+mn-cs"/>
        </a:defRPr>
      </a:lvl4pPr>
      <a:lvl5pPr marL="180000" algn="l">
        <a:defRPr sz="2400">
          <a:solidFill>
            <a:schemeClr val="bg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hyperlink" Target="https://doi.org/10.1016/j.joule.2018.09.009" TargetMode="Externa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3B93B-9CA3-C1BE-C88F-1B6FE46088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D1526B-6292-5A8A-C6E2-C8307F97A5C2}"/>
              </a:ext>
            </a:extLst>
          </p:cNvPr>
          <p:cNvSpPr>
            <a:spLocks noGrp="1"/>
          </p:cNvSpPr>
          <p:nvPr>
            <p:ph type="title" idx="4294967295"/>
          </p:nvPr>
        </p:nvSpPr>
        <p:spPr>
          <a:xfrm>
            <a:off x="1386941" y="1209395"/>
            <a:ext cx="8116288" cy="1325563"/>
          </a:xfrm>
        </p:spPr>
        <p:txBody>
          <a:bodyPr>
            <a:normAutofit/>
          </a:bodyPr>
          <a:lstStyle/>
          <a:p>
            <a:r>
              <a:rPr lang="de-DE" sz="4000" b="1" dirty="0">
                <a:solidFill>
                  <a:schemeClr val="bg1"/>
                </a:solidFill>
              </a:rPr>
              <a:t>Die Energiewende steht vor dem Scheitern</a:t>
            </a:r>
          </a:p>
        </p:txBody>
      </p:sp>
      <p:pic>
        <p:nvPicPr>
          <p:cNvPr id="4" name="Grafik 3">
            <a:extLst>
              <a:ext uri="{FF2B5EF4-FFF2-40B4-BE49-F238E27FC236}">
                <a16:creationId xmlns:a16="http://schemas.microsoft.com/office/drawing/2014/main" id="{9AB32653-D8F3-1B5B-F18F-987F6B04EB5A}"/>
              </a:ext>
            </a:extLst>
          </p:cNvPr>
          <p:cNvPicPr>
            <a:picLocks noChangeAspect="1"/>
          </p:cNvPicPr>
          <p:nvPr/>
        </p:nvPicPr>
        <p:blipFill>
          <a:blip r:embed="rId2"/>
          <a:stretch>
            <a:fillRect/>
          </a:stretch>
        </p:blipFill>
        <p:spPr>
          <a:xfrm>
            <a:off x="8445081" y="866703"/>
            <a:ext cx="3798137" cy="5407621"/>
          </a:xfrm>
          <a:prstGeom prst="rect">
            <a:avLst/>
          </a:prstGeom>
        </p:spPr>
      </p:pic>
      <p:sp>
        <p:nvSpPr>
          <p:cNvPr id="5" name="Textfeld 4">
            <a:extLst>
              <a:ext uri="{FF2B5EF4-FFF2-40B4-BE49-F238E27FC236}">
                <a16:creationId xmlns:a16="http://schemas.microsoft.com/office/drawing/2014/main" id="{67E78788-F9E9-A1A9-4C5B-B00873CCA9D9}"/>
              </a:ext>
            </a:extLst>
          </p:cNvPr>
          <p:cNvSpPr txBox="1"/>
          <p:nvPr/>
        </p:nvSpPr>
        <p:spPr>
          <a:xfrm>
            <a:off x="674914" y="4506686"/>
            <a:ext cx="5083629" cy="1815882"/>
          </a:xfrm>
          <a:prstGeom prst="rect">
            <a:avLst/>
          </a:prstGeom>
          <a:noFill/>
        </p:spPr>
        <p:txBody>
          <a:bodyPr wrap="square" rtlCol="0">
            <a:spAutoFit/>
          </a:bodyPr>
          <a:lstStyle/>
          <a:p>
            <a:r>
              <a:rPr lang="de-DE" sz="2800" dirty="0">
                <a:solidFill>
                  <a:schemeClr val="bg1"/>
                </a:solidFill>
              </a:rPr>
              <a:t>Infoveranstaltung der</a:t>
            </a:r>
          </a:p>
          <a:p>
            <a:r>
              <a:rPr lang="de-DE" sz="2800" dirty="0">
                <a:solidFill>
                  <a:schemeClr val="bg1"/>
                </a:solidFill>
              </a:rPr>
              <a:t>HSK Gegenwind</a:t>
            </a:r>
          </a:p>
          <a:p>
            <a:r>
              <a:rPr lang="de-DE" sz="2800" dirty="0">
                <a:solidFill>
                  <a:schemeClr val="bg1"/>
                </a:solidFill>
              </a:rPr>
              <a:t>Schützenhalle </a:t>
            </a:r>
            <a:r>
              <a:rPr lang="de-DE" sz="2800" dirty="0" err="1">
                <a:solidFill>
                  <a:schemeClr val="bg1"/>
                </a:solidFill>
              </a:rPr>
              <a:t>Züschen</a:t>
            </a:r>
            <a:r>
              <a:rPr lang="de-DE" sz="2800" dirty="0">
                <a:solidFill>
                  <a:schemeClr val="bg1"/>
                </a:solidFill>
              </a:rPr>
              <a:t>  </a:t>
            </a:r>
          </a:p>
          <a:p>
            <a:r>
              <a:rPr lang="de-DE" sz="2800" dirty="0">
                <a:solidFill>
                  <a:schemeClr val="bg1"/>
                </a:solidFill>
              </a:rPr>
              <a:t>12.9.2025, 19:00 </a:t>
            </a:r>
          </a:p>
        </p:txBody>
      </p:sp>
    </p:spTree>
    <p:extLst>
      <p:ext uri="{BB962C8B-B14F-4D97-AF65-F5344CB8AC3E}">
        <p14:creationId xmlns:p14="http://schemas.microsoft.com/office/powerpoint/2010/main" val="691594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Erde, Karte enthält.&#10;&#10;Automatisch generierte Beschreibung">
            <a:extLst>
              <a:ext uri="{FF2B5EF4-FFF2-40B4-BE49-F238E27FC236}">
                <a16:creationId xmlns:a16="http://schemas.microsoft.com/office/drawing/2014/main" id="{08D92E98-0416-11BF-8C37-F7152E8D2B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3" t="4139" r="4927" b="4174"/>
          <a:stretch/>
        </p:blipFill>
        <p:spPr>
          <a:xfrm>
            <a:off x="2766605" y="511791"/>
            <a:ext cx="6658791" cy="3794532"/>
          </a:xfrm>
          <a:prstGeom prst="rect">
            <a:avLst/>
          </a:prstGeom>
        </p:spPr>
      </p:pic>
      <p:sp>
        <p:nvSpPr>
          <p:cNvPr id="3" name="Rechteck 2">
            <a:extLst>
              <a:ext uri="{FF2B5EF4-FFF2-40B4-BE49-F238E27FC236}">
                <a16:creationId xmlns:a16="http://schemas.microsoft.com/office/drawing/2014/main" id="{4CDEEA42-15F2-9D1D-1D8E-4A46F079CF12}"/>
              </a:ext>
            </a:extLst>
          </p:cNvPr>
          <p:cNvSpPr/>
          <p:nvPr/>
        </p:nvSpPr>
        <p:spPr>
          <a:xfrm>
            <a:off x="715418" y="4749420"/>
            <a:ext cx="10761165" cy="159678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feld 3">
            <a:extLst>
              <a:ext uri="{FF2B5EF4-FFF2-40B4-BE49-F238E27FC236}">
                <a16:creationId xmlns:a16="http://schemas.microsoft.com/office/drawing/2014/main" id="{C1B141D8-FEAD-5860-1D7B-0A63DB7338BB}"/>
              </a:ext>
            </a:extLst>
          </p:cNvPr>
          <p:cNvSpPr txBox="1"/>
          <p:nvPr/>
        </p:nvSpPr>
        <p:spPr>
          <a:xfrm>
            <a:off x="1012371" y="4875282"/>
            <a:ext cx="10345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4000" b="1" i="0" u="none" strike="noStrike" kern="1200" cap="none" spc="0" normalizeH="0" baseline="0" noProof="0" dirty="0">
                <a:ln>
                  <a:noFill/>
                </a:ln>
                <a:solidFill>
                  <a:srgbClr val="1F497D"/>
                </a:solidFill>
                <a:effectLst/>
                <a:uLnTx/>
                <a:uFillTx/>
                <a:latin typeface="Calibri"/>
                <a:ea typeface="+mn-ea"/>
                <a:cs typeface="Arial" panose="020B0604020202020204" pitchFamily="34" charset="0"/>
              </a:rPr>
              <a:t>Wie geht die Welt mit der Energiewende um?</a:t>
            </a:r>
            <a:endParaRPr kumimoji="0" lang="de-DE" sz="4000" b="0" i="0" u="none" strike="noStrike" kern="1200" cap="none" spc="0" normalizeH="0" baseline="0" noProof="0" dirty="0">
              <a:ln>
                <a:noFill/>
              </a:ln>
              <a:solidFill>
                <a:srgbClr val="1F497D"/>
              </a:solidFill>
              <a:effectLst/>
              <a:uLnTx/>
              <a:uFillTx/>
              <a:latin typeface="Calibri"/>
              <a:ea typeface="+mn-ea"/>
              <a:cs typeface="+mn-cs"/>
            </a:endParaRPr>
          </a:p>
        </p:txBody>
      </p:sp>
      <p:sp>
        <p:nvSpPr>
          <p:cNvPr id="2" name="Textfeld 1">
            <a:extLst>
              <a:ext uri="{FF2B5EF4-FFF2-40B4-BE49-F238E27FC236}">
                <a16:creationId xmlns:a16="http://schemas.microsoft.com/office/drawing/2014/main" id="{2D91326B-0CC3-A5FF-523B-29EB2175D941}"/>
              </a:ext>
            </a:extLst>
          </p:cNvPr>
          <p:cNvSpPr txBox="1"/>
          <p:nvPr/>
        </p:nvSpPr>
        <p:spPr>
          <a:xfrm>
            <a:off x="923499" y="5685982"/>
            <a:ext cx="103450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FF0000"/>
                </a:solidFill>
                <a:effectLst/>
                <a:uLnTx/>
                <a:uFillTx/>
                <a:latin typeface="Calibri"/>
                <a:ea typeface="+mn-ea"/>
                <a:cs typeface="+mn-cs"/>
              </a:rPr>
              <a:t>Germany - </a:t>
            </a:r>
            <a:r>
              <a:rPr kumimoji="0" lang="de-DE" sz="2800" b="0" i="0" u="none" strike="noStrike" kern="1200" cap="none" spc="0" normalizeH="0" baseline="0" noProof="0" dirty="0" err="1">
                <a:ln>
                  <a:noFill/>
                </a:ln>
                <a:solidFill>
                  <a:srgbClr val="FF0000"/>
                </a:solidFill>
                <a:effectLst/>
                <a:uLnTx/>
                <a:uFillTx/>
                <a:latin typeface="Calibri"/>
                <a:ea typeface="+mn-ea"/>
                <a:cs typeface="+mn-cs"/>
              </a:rPr>
              <a:t>World‘s</a:t>
            </a:r>
            <a:r>
              <a:rPr kumimoji="0" lang="de-DE" sz="2800" b="0" i="0" u="none" strike="noStrike" kern="1200" cap="none" spc="0" normalizeH="0" baseline="0" noProof="0" dirty="0">
                <a:ln>
                  <a:noFill/>
                </a:ln>
                <a:solidFill>
                  <a:srgbClr val="FF0000"/>
                </a:solidFill>
                <a:effectLst/>
                <a:uLnTx/>
                <a:uFillTx/>
                <a:latin typeface="Calibri"/>
                <a:ea typeface="+mn-ea"/>
                <a:cs typeface="+mn-cs"/>
              </a:rPr>
              <a:t> </a:t>
            </a:r>
            <a:r>
              <a:rPr kumimoji="0" lang="de-DE" sz="2800" b="0" i="0" u="none" strike="noStrike" kern="1200" cap="none" spc="0" normalizeH="0" baseline="0" noProof="0" dirty="0" err="1">
                <a:ln>
                  <a:noFill/>
                </a:ln>
                <a:solidFill>
                  <a:srgbClr val="FF0000"/>
                </a:solidFill>
                <a:effectLst/>
                <a:uLnTx/>
                <a:uFillTx/>
                <a:latin typeface="Calibri"/>
                <a:ea typeface="+mn-ea"/>
                <a:cs typeface="+mn-cs"/>
              </a:rPr>
              <a:t>dumbest</a:t>
            </a:r>
            <a:r>
              <a:rPr kumimoji="0" lang="de-DE" sz="2800" b="0" i="0" u="none" strike="noStrike" kern="1200" cap="none" spc="0" normalizeH="0" baseline="0" noProof="0" dirty="0">
                <a:ln>
                  <a:noFill/>
                </a:ln>
                <a:solidFill>
                  <a:srgbClr val="FF0000"/>
                </a:solidFill>
                <a:effectLst/>
                <a:uLnTx/>
                <a:uFillTx/>
                <a:latin typeface="Calibri"/>
                <a:ea typeface="+mn-ea"/>
                <a:cs typeface="+mn-cs"/>
              </a:rPr>
              <a:t> </a:t>
            </a:r>
            <a:r>
              <a:rPr kumimoji="0" lang="de-DE" sz="2800" b="0" i="0" u="none" strike="noStrike" kern="1200" cap="none" spc="0" normalizeH="0" baseline="0" noProof="0" dirty="0" err="1">
                <a:ln>
                  <a:noFill/>
                </a:ln>
                <a:solidFill>
                  <a:srgbClr val="FF0000"/>
                </a:solidFill>
                <a:effectLst/>
                <a:uLnTx/>
                <a:uFillTx/>
                <a:latin typeface="Calibri"/>
                <a:ea typeface="+mn-ea"/>
                <a:cs typeface="+mn-cs"/>
              </a:rPr>
              <a:t>energy</a:t>
            </a:r>
            <a:r>
              <a:rPr kumimoji="0" lang="de-DE" sz="2800" b="0" i="0" u="none" strike="noStrike" kern="1200" cap="none" spc="0" normalizeH="0" baseline="0" noProof="0" dirty="0">
                <a:ln>
                  <a:noFill/>
                </a:ln>
                <a:solidFill>
                  <a:srgbClr val="FF0000"/>
                </a:solidFill>
                <a:effectLst/>
                <a:uLnTx/>
                <a:uFillTx/>
                <a:latin typeface="Calibri"/>
                <a:ea typeface="+mn-ea"/>
                <a:cs typeface="+mn-cs"/>
              </a:rPr>
              <a:t> </a:t>
            </a:r>
            <a:r>
              <a:rPr kumimoji="0" lang="de-DE" sz="2800" b="0" i="0" u="none" strike="noStrike" kern="1200" cap="none" spc="0" normalizeH="0" baseline="0" noProof="0" dirty="0" err="1">
                <a:ln>
                  <a:noFill/>
                </a:ln>
                <a:solidFill>
                  <a:srgbClr val="FF0000"/>
                </a:solidFill>
                <a:effectLst/>
                <a:uLnTx/>
                <a:uFillTx/>
                <a:latin typeface="Calibri"/>
                <a:ea typeface="+mn-ea"/>
                <a:cs typeface="+mn-cs"/>
              </a:rPr>
              <a:t>policy</a:t>
            </a:r>
            <a:r>
              <a:rPr kumimoji="0" lang="de-DE" sz="2800" b="0" i="0" u="none" strike="noStrike" kern="1200" cap="none" spc="0" normalizeH="0" baseline="0" noProof="0" dirty="0">
                <a:ln>
                  <a:noFill/>
                </a:ln>
                <a:solidFill>
                  <a:srgbClr val="FF0000"/>
                </a:solidFill>
                <a:effectLst/>
                <a:uLnTx/>
                <a:uFillTx/>
                <a:latin typeface="Calibri"/>
                <a:ea typeface="+mn-ea"/>
                <a:cs typeface="+mn-cs"/>
              </a:rPr>
              <a:t>  </a:t>
            </a:r>
            <a:r>
              <a:rPr kumimoji="0" lang="de-DE" sz="2800" b="0" i="0" u="none" strike="noStrike" kern="1200" cap="none" spc="0" normalizeH="0" baseline="0" noProof="0" dirty="0">
                <a:ln>
                  <a:noFill/>
                </a:ln>
                <a:solidFill>
                  <a:prstClr val="black"/>
                </a:solidFill>
                <a:effectLst/>
                <a:uLnTx/>
                <a:uFillTx/>
                <a:latin typeface="Calibri"/>
                <a:ea typeface="+mn-ea"/>
                <a:cs typeface="+mn-cs"/>
              </a:rPr>
              <a:t>-   Wallstreet Journal 2019</a:t>
            </a:r>
          </a:p>
        </p:txBody>
      </p:sp>
    </p:spTree>
    <p:extLst>
      <p:ext uri="{BB962C8B-B14F-4D97-AF65-F5344CB8AC3E}">
        <p14:creationId xmlns:p14="http://schemas.microsoft.com/office/powerpoint/2010/main" val="85385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8517D8F-FA82-4EB2-E3AF-990DD17A6A0B}"/>
              </a:ext>
            </a:extLst>
          </p:cNvPr>
          <p:cNvSpPr txBox="1"/>
          <p:nvPr/>
        </p:nvSpPr>
        <p:spPr>
          <a:xfrm>
            <a:off x="2989580" y="6447629"/>
            <a:ext cx="81475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Quelle: Energy Institute, 2025, https://www.energyinst.org/statistical-review</a:t>
            </a:r>
          </a:p>
        </p:txBody>
      </p:sp>
      <p:sp>
        <p:nvSpPr>
          <p:cNvPr id="3" name="Textfeld 2">
            <a:extLst>
              <a:ext uri="{FF2B5EF4-FFF2-40B4-BE49-F238E27FC236}">
                <a16:creationId xmlns:a16="http://schemas.microsoft.com/office/drawing/2014/main" id="{23B8FB7B-89DC-B8FE-3BB3-1B3FA5C77D7A}"/>
              </a:ext>
            </a:extLst>
          </p:cNvPr>
          <p:cNvSpPr txBox="1"/>
          <p:nvPr/>
        </p:nvSpPr>
        <p:spPr>
          <a:xfrm>
            <a:off x="316522" y="268476"/>
            <a:ext cx="11875477"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50" normalizeH="0" noProof="0" dirty="0">
                <a:ln>
                  <a:noFill/>
                </a:ln>
                <a:solidFill>
                  <a:schemeClr val="bg1"/>
                </a:solidFill>
                <a:effectLst/>
                <a:uLnTx/>
                <a:uFillTx/>
                <a:latin typeface="+mj-lt"/>
                <a:cs typeface="Arial" panose="020B0604020202020204" pitchFamily="34" charset="0"/>
              </a:rPr>
              <a:t>Der weltweite Kohleverbrauch</a:t>
            </a:r>
            <a:r>
              <a:rPr kumimoji="0" lang="de-DE" sz="3200" b="1" i="0" u="none" strike="noStrike" kern="1200" cap="none" spc="100" normalizeH="0" noProof="0" dirty="0">
                <a:ln>
                  <a:noFill/>
                </a:ln>
                <a:solidFill>
                  <a:schemeClr val="bg1"/>
                </a:solidFill>
                <a:effectLst/>
                <a:uLnTx/>
                <a:uFillTx/>
                <a:latin typeface="+mj-lt"/>
                <a:cs typeface="Arial" panose="020B0604020202020204" pitchFamily="34" charset="0"/>
              </a:rPr>
              <a:t> erreicht ein neues Rekordhoch.</a:t>
            </a:r>
            <a:br>
              <a:rPr kumimoji="0" lang="de-DE" sz="3200" b="1" i="0" u="none" strike="noStrike" kern="1200" cap="none" spc="100" normalizeH="0" noProof="0" dirty="0">
                <a:ln>
                  <a:noFill/>
                </a:ln>
                <a:solidFill>
                  <a:schemeClr val="bg1"/>
                </a:solidFill>
                <a:effectLst/>
                <a:uLnTx/>
                <a:uFillTx/>
                <a:latin typeface="+mj-lt"/>
                <a:cs typeface="Arial" panose="020B0604020202020204" pitchFamily="34" charset="0"/>
              </a:rPr>
            </a:br>
            <a:r>
              <a:rPr kumimoji="0" lang="de-DE" sz="3200" b="1" u="none" strike="noStrike" kern="1200" cap="none" spc="110" normalizeH="0" noProof="0" dirty="0">
                <a:ln>
                  <a:noFill/>
                </a:ln>
                <a:solidFill>
                  <a:schemeClr val="bg1"/>
                </a:solidFill>
                <a:effectLst/>
                <a:uLnTx/>
                <a:uFillTx/>
                <a:latin typeface="+mj-lt"/>
                <a:cs typeface="Arial" panose="020B0604020202020204" pitchFamily="34" charset="0"/>
              </a:rPr>
              <a:t>USA und Europa zusammen nur noch 12,5 % der Welt.</a:t>
            </a:r>
          </a:p>
        </p:txBody>
      </p:sp>
      <p:pic>
        <p:nvPicPr>
          <p:cNvPr id="9" name="Grafik 8">
            <a:extLst>
              <a:ext uri="{FF2B5EF4-FFF2-40B4-BE49-F238E27FC236}">
                <a16:creationId xmlns:a16="http://schemas.microsoft.com/office/drawing/2014/main" id="{0D1BAB25-32D0-1A4A-6F7C-6B4820CC3F1A}"/>
              </a:ext>
            </a:extLst>
          </p:cNvPr>
          <p:cNvPicPr>
            <a:picLocks noChangeAspect="1"/>
          </p:cNvPicPr>
          <p:nvPr/>
        </p:nvPicPr>
        <p:blipFill>
          <a:blip r:embed="rId2"/>
          <a:stretch>
            <a:fillRect/>
          </a:stretch>
        </p:blipFill>
        <p:spPr>
          <a:xfrm>
            <a:off x="3016781" y="1431742"/>
            <a:ext cx="6382858" cy="5001941"/>
          </a:xfrm>
          <a:prstGeom prst="rect">
            <a:avLst/>
          </a:prstGeom>
        </p:spPr>
      </p:pic>
      <p:sp>
        <p:nvSpPr>
          <p:cNvPr id="5" name="Textfeld 4">
            <a:extLst>
              <a:ext uri="{FF2B5EF4-FFF2-40B4-BE49-F238E27FC236}">
                <a16:creationId xmlns:a16="http://schemas.microsoft.com/office/drawing/2014/main" id="{C45CE3EC-EF38-DDC4-FF61-0CD0A1F9D9C2}"/>
              </a:ext>
            </a:extLst>
          </p:cNvPr>
          <p:cNvSpPr txBox="1"/>
          <p:nvPr/>
        </p:nvSpPr>
        <p:spPr>
          <a:xfrm>
            <a:off x="3016781" y="1345694"/>
            <a:ext cx="8757137"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chemeClr val="bg1"/>
                </a:solidFill>
                <a:effectLst/>
                <a:uLnTx/>
                <a:uFillTx/>
                <a:latin typeface="+mj-lt"/>
                <a:ea typeface="+mn-ea"/>
                <a:cs typeface="+mn-cs"/>
              </a:rPr>
              <a:t>Entwicklung des Kohleverbrauchs nach Regionen, </a:t>
            </a:r>
            <a:br>
              <a:rPr kumimoji="0" lang="de-DE" sz="2400" b="1" i="0" u="none" strike="noStrike" kern="1200" cap="none" spc="0" normalizeH="0" baseline="0" noProof="0" dirty="0">
                <a:ln>
                  <a:noFill/>
                </a:ln>
                <a:solidFill>
                  <a:schemeClr val="bg1"/>
                </a:solidFill>
                <a:effectLst/>
                <a:uLnTx/>
                <a:uFillTx/>
                <a:latin typeface="+mj-lt"/>
                <a:ea typeface="+mn-ea"/>
                <a:cs typeface="+mn-cs"/>
              </a:rPr>
            </a:br>
            <a:r>
              <a:rPr kumimoji="0" lang="de-DE" sz="2400" b="1" i="0" u="none" strike="noStrike" kern="1200" cap="none" spc="0" normalizeH="0" baseline="0" noProof="0" dirty="0">
                <a:ln>
                  <a:noFill/>
                </a:ln>
                <a:solidFill>
                  <a:schemeClr val="bg1"/>
                </a:solidFill>
                <a:effectLst/>
                <a:uLnTx/>
                <a:uFillTx/>
                <a:latin typeface="+mj-lt"/>
                <a:ea typeface="+mn-ea"/>
                <a:cs typeface="+mn-cs"/>
              </a:rPr>
              <a:t>		1965-2024, in EJ/ Jahr </a:t>
            </a:r>
          </a:p>
        </p:txBody>
      </p:sp>
    </p:spTree>
    <p:extLst>
      <p:ext uri="{BB962C8B-B14F-4D97-AF65-F5344CB8AC3E}">
        <p14:creationId xmlns:p14="http://schemas.microsoft.com/office/powerpoint/2010/main" val="2187823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8517D8F-FA82-4EB2-E3AF-990DD17A6A0B}"/>
              </a:ext>
            </a:extLst>
          </p:cNvPr>
          <p:cNvSpPr txBox="1"/>
          <p:nvPr/>
        </p:nvSpPr>
        <p:spPr>
          <a:xfrm>
            <a:off x="190972" y="6494521"/>
            <a:ext cx="93646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Quelle: Energy Institute, Statistical Review of Work; Energy 2025. https://</a:t>
            </a:r>
            <a:r>
              <a:rPr kumimoji="0" lang="de-DE" sz="14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www.energyinst.org</a:t>
            </a:r>
            <a:r>
              <a:rPr kumimoji="0" lang="de-DE" sz="1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t>
            </a:r>
            <a:r>
              <a:rPr kumimoji="0" lang="de-DE" sz="14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statistical</a:t>
            </a:r>
            <a:r>
              <a:rPr kumimoji="0" lang="de-DE" sz="1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-review</a:t>
            </a:r>
          </a:p>
        </p:txBody>
      </p:sp>
      <p:sp>
        <p:nvSpPr>
          <p:cNvPr id="3" name="Textfeld 2">
            <a:extLst>
              <a:ext uri="{FF2B5EF4-FFF2-40B4-BE49-F238E27FC236}">
                <a16:creationId xmlns:a16="http://schemas.microsoft.com/office/drawing/2014/main" id="{23B8FB7B-89DC-B8FE-3BB3-1B3FA5C77D7A}"/>
              </a:ext>
            </a:extLst>
          </p:cNvPr>
          <p:cNvSpPr txBox="1"/>
          <p:nvPr/>
        </p:nvSpPr>
        <p:spPr>
          <a:xfrm>
            <a:off x="152872" y="174692"/>
            <a:ext cx="12039128" cy="89255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30" normalizeH="0" baseline="0" noProof="0" dirty="0">
                <a:ln>
                  <a:noFill/>
                </a:ln>
                <a:solidFill>
                  <a:schemeClr val="bg1"/>
                </a:solidFill>
                <a:effectLst/>
                <a:uLnTx/>
                <a:uFillTx/>
                <a:latin typeface="Arial" panose="020B0604020202020204" pitchFamily="34" charset="0"/>
                <a:ea typeface="+mn-ea"/>
                <a:cs typeface="+mn-cs"/>
              </a:rPr>
              <a:t>2024 ist Chinas Zuwachs an CO</a:t>
            </a:r>
            <a:r>
              <a:rPr kumimoji="0" lang="de-DE" sz="2600" b="1" i="0" u="none" strike="noStrike" kern="1200" cap="none" spc="30" normalizeH="0" baseline="-25000" noProof="0" dirty="0">
                <a:ln>
                  <a:noFill/>
                </a:ln>
                <a:solidFill>
                  <a:schemeClr val="bg1"/>
                </a:solidFill>
                <a:effectLst/>
                <a:uLnTx/>
                <a:uFillTx/>
                <a:latin typeface="Arial" panose="020B0604020202020204" pitchFamily="34" charset="0"/>
                <a:ea typeface="+mn-ea"/>
                <a:cs typeface="+mn-cs"/>
              </a:rPr>
              <a:t>2</a:t>
            </a:r>
            <a:r>
              <a:rPr kumimoji="0" lang="de-DE" sz="2600" b="1" i="0" u="none" strike="noStrike" kern="1200" cap="none" spc="30" normalizeH="0" baseline="0" noProof="0" dirty="0">
                <a:ln>
                  <a:noFill/>
                </a:ln>
                <a:solidFill>
                  <a:schemeClr val="bg1"/>
                </a:solidFill>
                <a:effectLst/>
                <a:uLnTx/>
                <a:uFillTx/>
                <a:latin typeface="Arial" panose="020B0604020202020204" pitchFamily="34" charset="0"/>
                <a:ea typeface="+mn-ea"/>
                <a:cs typeface="+mn-cs"/>
              </a:rPr>
              <a:t>-Emissionen etwa dreimal so stark</a:t>
            </a:r>
            <a:br>
              <a:rPr kumimoji="0" lang="de-DE" sz="2600" b="1" i="0" u="none" strike="noStrike" kern="1200" cap="none" spc="30" normalizeH="0" baseline="0" noProof="0" dirty="0">
                <a:ln>
                  <a:noFill/>
                </a:ln>
                <a:solidFill>
                  <a:schemeClr val="bg1"/>
                </a:solidFill>
                <a:effectLst/>
                <a:uLnTx/>
                <a:uFillTx/>
                <a:latin typeface="Arial" panose="020B0604020202020204" pitchFamily="34" charset="0"/>
                <a:ea typeface="+mn-ea"/>
                <a:cs typeface="+mn-cs"/>
              </a:rPr>
            </a:br>
            <a:r>
              <a:rPr kumimoji="0" lang="de-DE" sz="2600" b="1" i="0" u="none" strike="noStrike" kern="1200" cap="none" normalizeH="0" noProof="0" dirty="0">
                <a:ln>
                  <a:noFill/>
                </a:ln>
                <a:solidFill>
                  <a:schemeClr val="bg1"/>
                </a:solidFill>
                <a:effectLst/>
                <a:uLnTx/>
                <a:uFillTx/>
                <a:latin typeface="Arial" panose="020B0604020202020204" pitchFamily="34" charset="0"/>
                <a:ea typeface="+mn-ea"/>
                <a:cs typeface="+mn-cs"/>
              </a:rPr>
              <a:t>wie die Emissionsminderungen vier wichtiger Industrieländer zusammen  </a:t>
            </a:r>
          </a:p>
        </p:txBody>
      </p:sp>
      <p:sp>
        <p:nvSpPr>
          <p:cNvPr id="5" name="Textfeld 4">
            <a:extLst>
              <a:ext uri="{FF2B5EF4-FFF2-40B4-BE49-F238E27FC236}">
                <a16:creationId xmlns:a16="http://schemas.microsoft.com/office/drawing/2014/main" id="{C45CE3EC-EF38-DDC4-FF61-0CD0A1F9D9C2}"/>
              </a:ext>
            </a:extLst>
          </p:cNvPr>
          <p:cNvSpPr txBox="1"/>
          <p:nvPr/>
        </p:nvSpPr>
        <p:spPr>
          <a:xfrm>
            <a:off x="218192" y="1147619"/>
            <a:ext cx="11973806"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50" normalizeH="0" noProof="0" dirty="0">
                <a:ln>
                  <a:noFill/>
                </a:ln>
                <a:solidFill>
                  <a:schemeClr val="bg1"/>
                </a:solidFill>
                <a:effectLst/>
                <a:uLnTx/>
                <a:uFillTx/>
                <a:latin typeface="Arial" panose="020B0604020202020204" pitchFamily="34" charset="0"/>
                <a:ea typeface="+mn-ea"/>
                <a:cs typeface="+mn-cs"/>
              </a:rPr>
              <a:t>Veränderung der globalen CO</a:t>
            </a:r>
            <a:r>
              <a:rPr kumimoji="0" lang="de-DE" sz="2200" b="0" i="0" u="none" strike="noStrike" kern="1200" cap="none" spc="-50" normalizeH="0" noProof="0" dirty="0">
                <a:ln>
                  <a:noFill/>
                </a:ln>
                <a:solidFill>
                  <a:schemeClr val="bg1"/>
                </a:solidFill>
                <a:effectLst/>
                <a:uLnTx/>
                <a:uFillTx/>
                <a:latin typeface="Calibri" panose="020F0502020204030204" pitchFamily="34" charset="0"/>
                <a:cs typeface="Calibri" panose="020F0502020204030204" pitchFamily="34" charset="0"/>
              </a:rPr>
              <a:t>₂</a:t>
            </a:r>
            <a:r>
              <a:rPr kumimoji="0" lang="de-DE" sz="2200" b="0" i="0" u="none" strike="noStrike" kern="1200" cap="none" spc="-50" normalizeH="0" noProof="0" dirty="0">
                <a:ln>
                  <a:noFill/>
                </a:ln>
                <a:solidFill>
                  <a:schemeClr val="bg1"/>
                </a:solidFill>
                <a:effectLst/>
                <a:uLnTx/>
                <a:uFillTx/>
                <a:latin typeface="Arial" panose="020B0604020202020204" pitchFamily="34" charset="0"/>
                <a:ea typeface="+mn-ea"/>
                <a:cs typeface="+mn-cs"/>
              </a:rPr>
              <a:t>-Emissionen der sechs großen Industrienationen 2023 - 2024 </a:t>
            </a:r>
            <a:br>
              <a:rPr kumimoji="0" lang="de-DE" sz="2200" b="0" i="0" u="none" strike="noStrike" kern="1200" cap="none" spc="-50" normalizeH="0" noProof="0" dirty="0">
                <a:ln>
                  <a:noFill/>
                </a:ln>
                <a:solidFill>
                  <a:schemeClr val="bg1"/>
                </a:solidFill>
                <a:effectLst/>
                <a:uLnTx/>
                <a:uFillTx/>
                <a:latin typeface="Arial" panose="020B0604020202020204" pitchFamily="34" charset="0"/>
                <a:ea typeface="+mn-ea"/>
                <a:cs typeface="+mn-cs"/>
              </a:rPr>
            </a:br>
            <a:r>
              <a:rPr kumimoji="0" lang="de-DE" sz="22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in Millionen Tonnen, schematische Darstellung</a:t>
            </a:r>
          </a:p>
        </p:txBody>
      </p:sp>
      <p:sp>
        <p:nvSpPr>
          <p:cNvPr id="6" name="Textfeld 5">
            <a:extLst>
              <a:ext uri="{FF2B5EF4-FFF2-40B4-BE49-F238E27FC236}">
                <a16:creationId xmlns:a16="http://schemas.microsoft.com/office/drawing/2014/main" id="{6D80B8EC-4131-F517-281B-6EC6E7C62230}"/>
              </a:ext>
            </a:extLst>
          </p:cNvPr>
          <p:cNvSpPr txBox="1"/>
          <p:nvPr/>
        </p:nvSpPr>
        <p:spPr>
          <a:xfrm>
            <a:off x="290285" y="3796982"/>
            <a:ext cx="12772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Japan</a:t>
            </a:r>
          </a:p>
        </p:txBody>
      </p:sp>
      <p:sp>
        <p:nvSpPr>
          <p:cNvPr id="28" name="Textfeld 27">
            <a:extLst>
              <a:ext uri="{FF2B5EF4-FFF2-40B4-BE49-F238E27FC236}">
                <a16:creationId xmlns:a16="http://schemas.microsoft.com/office/drawing/2014/main" id="{1A1EA016-3275-9140-5C18-17E1FD87E352}"/>
              </a:ext>
            </a:extLst>
          </p:cNvPr>
          <p:cNvSpPr txBox="1"/>
          <p:nvPr/>
        </p:nvSpPr>
        <p:spPr>
          <a:xfrm>
            <a:off x="399151" y="2383588"/>
            <a:ext cx="91143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UK</a:t>
            </a:r>
          </a:p>
        </p:txBody>
      </p:sp>
      <p:sp>
        <p:nvSpPr>
          <p:cNvPr id="29" name="Textfeld 28">
            <a:extLst>
              <a:ext uri="{FF2B5EF4-FFF2-40B4-BE49-F238E27FC236}">
                <a16:creationId xmlns:a16="http://schemas.microsoft.com/office/drawing/2014/main" id="{217F3B37-8FDC-5FFF-F88E-0965F69F5B7A}"/>
              </a:ext>
            </a:extLst>
          </p:cNvPr>
          <p:cNvSpPr txBox="1"/>
          <p:nvPr/>
        </p:nvSpPr>
        <p:spPr>
          <a:xfrm>
            <a:off x="275771" y="3085388"/>
            <a:ext cx="12772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Germany</a:t>
            </a:r>
          </a:p>
        </p:txBody>
      </p:sp>
      <p:sp>
        <p:nvSpPr>
          <p:cNvPr id="30" name="Textfeld 29">
            <a:extLst>
              <a:ext uri="{FF2B5EF4-FFF2-40B4-BE49-F238E27FC236}">
                <a16:creationId xmlns:a16="http://schemas.microsoft.com/office/drawing/2014/main" id="{95A2072B-D754-5FA7-07C5-4A29E776D900}"/>
              </a:ext>
            </a:extLst>
          </p:cNvPr>
          <p:cNvSpPr txBox="1"/>
          <p:nvPr/>
        </p:nvSpPr>
        <p:spPr>
          <a:xfrm>
            <a:off x="391894" y="4469754"/>
            <a:ext cx="10159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US</a:t>
            </a:r>
          </a:p>
        </p:txBody>
      </p:sp>
      <p:sp>
        <p:nvSpPr>
          <p:cNvPr id="31" name="Rechteck 30">
            <a:extLst>
              <a:ext uri="{FF2B5EF4-FFF2-40B4-BE49-F238E27FC236}">
                <a16:creationId xmlns:a16="http://schemas.microsoft.com/office/drawing/2014/main" id="{8EA8EA9E-CDCA-27E9-1B58-A31A91A07F0E}"/>
              </a:ext>
            </a:extLst>
          </p:cNvPr>
          <p:cNvSpPr/>
          <p:nvPr/>
        </p:nvSpPr>
        <p:spPr>
          <a:xfrm>
            <a:off x="2794022" y="3768807"/>
            <a:ext cx="1023236" cy="435867"/>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chemeClr val="bg1"/>
                </a:solidFill>
                <a:effectLst/>
                <a:uLnTx/>
                <a:uFillTx/>
                <a:latin typeface="Abadi" panose="020B0604020202020204" pitchFamily="34" charset="0"/>
                <a:ea typeface="+mn-ea"/>
                <a:cs typeface="+mn-cs"/>
              </a:rPr>
              <a:t>- 22</a:t>
            </a:r>
          </a:p>
        </p:txBody>
      </p:sp>
      <p:sp>
        <p:nvSpPr>
          <p:cNvPr id="34" name="Textfeld 33">
            <a:extLst>
              <a:ext uri="{FF2B5EF4-FFF2-40B4-BE49-F238E27FC236}">
                <a16:creationId xmlns:a16="http://schemas.microsoft.com/office/drawing/2014/main" id="{4BDE142B-FB9C-7E0E-6DC5-61B0AE232A72}"/>
              </a:ext>
            </a:extLst>
          </p:cNvPr>
          <p:cNvSpPr txBox="1"/>
          <p:nvPr/>
        </p:nvSpPr>
        <p:spPr>
          <a:xfrm>
            <a:off x="1415149" y="5986501"/>
            <a:ext cx="11611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Summe</a:t>
            </a:r>
          </a:p>
        </p:txBody>
      </p:sp>
      <p:sp>
        <p:nvSpPr>
          <p:cNvPr id="35" name="Rechteck 34">
            <a:extLst>
              <a:ext uri="{FF2B5EF4-FFF2-40B4-BE49-F238E27FC236}">
                <a16:creationId xmlns:a16="http://schemas.microsoft.com/office/drawing/2014/main" id="{9C97CD33-E91E-3D1F-1980-E0C1FEAD5FE8}"/>
              </a:ext>
            </a:extLst>
          </p:cNvPr>
          <p:cNvSpPr/>
          <p:nvPr/>
        </p:nvSpPr>
        <p:spPr>
          <a:xfrm>
            <a:off x="3374571" y="2310313"/>
            <a:ext cx="417963" cy="435867"/>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chemeClr val="bg1"/>
                </a:solidFill>
                <a:effectLst/>
                <a:uLnTx/>
                <a:uFillTx/>
                <a:latin typeface="Abadi" panose="020B0604020202020204" pitchFamily="34" charset="0"/>
                <a:ea typeface="+mn-ea"/>
                <a:cs typeface="+mn-cs"/>
              </a:rPr>
              <a:t>-5</a:t>
            </a:r>
          </a:p>
        </p:txBody>
      </p:sp>
      <p:sp>
        <p:nvSpPr>
          <p:cNvPr id="36" name="Rechteck 35">
            <a:extLst>
              <a:ext uri="{FF2B5EF4-FFF2-40B4-BE49-F238E27FC236}">
                <a16:creationId xmlns:a16="http://schemas.microsoft.com/office/drawing/2014/main" id="{4C260C41-92E6-2B55-83C8-B97F8526869E}"/>
              </a:ext>
            </a:extLst>
          </p:cNvPr>
          <p:cNvSpPr/>
          <p:nvPr/>
        </p:nvSpPr>
        <p:spPr>
          <a:xfrm>
            <a:off x="3251222" y="3040951"/>
            <a:ext cx="566036" cy="435867"/>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chemeClr val="bg1"/>
                </a:solidFill>
                <a:effectLst/>
                <a:uLnTx/>
                <a:uFillTx/>
                <a:latin typeface="Abadi" panose="020B0604020202020204" pitchFamily="34" charset="0"/>
                <a:ea typeface="+mn-ea"/>
                <a:cs typeface="+mn-cs"/>
              </a:rPr>
              <a:t>- 9</a:t>
            </a:r>
          </a:p>
        </p:txBody>
      </p:sp>
      <p:sp>
        <p:nvSpPr>
          <p:cNvPr id="37" name="Rechteck 36">
            <a:extLst>
              <a:ext uri="{FF2B5EF4-FFF2-40B4-BE49-F238E27FC236}">
                <a16:creationId xmlns:a16="http://schemas.microsoft.com/office/drawing/2014/main" id="{8D765B9C-755A-F152-D5A7-CD449F5ED7CD}"/>
              </a:ext>
            </a:extLst>
          </p:cNvPr>
          <p:cNvSpPr/>
          <p:nvPr/>
        </p:nvSpPr>
        <p:spPr>
          <a:xfrm>
            <a:off x="2449306" y="4456092"/>
            <a:ext cx="1375209" cy="435867"/>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chemeClr val="bg1"/>
                </a:solidFill>
                <a:effectLst/>
                <a:uLnTx/>
                <a:uFillTx/>
                <a:latin typeface="Abadi" panose="020B0604020202020204" pitchFamily="34" charset="0"/>
                <a:ea typeface="+mn-ea"/>
                <a:cs typeface="+mn-cs"/>
              </a:rPr>
              <a:t>- 32</a:t>
            </a:r>
          </a:p>
        </p:txBody>
      </p:sp>
      <p:cxnSp>
        <p:nvCxnSpPr>
          <p:cNvPr id="38" name="Gerade Verbindung 37">
            <a:extLst>
              <a:ext uri="{FF2B5EF4-FFF2-40B4-BE49-F238E27FC236}">
                <a16:creationId xmlns:a16="http://schemas.microsoft.com/office/drawing/2014/main" id="{F20EAFF4-BA0E-B15A-4B3F-DDDC825709A4}"/>
              </a:ext>
            </a:extLst>
          </p:cNvPr>
          <p:cNvCxnSpPr>
            <a:cxnSpLocks/>
          </p:cNvCxnSpPr>
          <p:nvPr/>
        </p:nvCxnSpPr>
        <p:spPr>
          <a:xfrm>
            <a:off x="3947884" y="2162629"/>
            <a:ext cx="21774" cy="3969657"/>
          </a:xfrm>
          <a:prstGeom prst="line">
            <a:avLst/>
          </a:prstGeom>
        </p:spPr>
        <p:style>
          <a:lnRef idx="2">
            <a:schemeClr val="accent1"/>
          </a:lnRef>
          <a:fillRef idx="0">
            <a:schemeClr val="accent1"/>
          </a:fillRef>
          <a:effectRef idx="1">
            <a:schemeClr val="accent1"/>
          </a:effectRef>
          <a:fontRef idx="minor">
            <a:schemeClr val="tx1"/>
          </a:fontRef>
        </p:style>
      </p:cxnSp>
      <p:sp>
        <p:nvSpPr>
          <p:cNvPr id="40" name="Rechteck 39">
            <a:extLst>
              <a:ext uri="{FF2B5EF4-FFF2-40B4-BE49-F238E27FC236}">
                <a16:creationId xmlns:a16="http://schemas.microsoft.com/office/drawing/2014/main" id="{AC53A5EA-E24A-492A-F871-7571598BE3D8}"/>
              </a:ext>
            </a:extLst>
          </p:cNvPr>
          <p:cNvSpPr/>
          <p:nvPr/>
        </p:nvSpPr>
        <p:spPr>
          <a:xfrm>
            <a:off x="816441" y="5421291"/>
            <a:ext cx="3000819" cy="435867"/>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chemeClr val="bg1"/>
                </a:solidFill>
                <a:effectLst/>
                <a:uLnTx/>
                <a:uFillTx/>
                <a:latin typeface="Abadi" panose="020B0604020202020204" pitchFamily="34" charset="0"/>
                <a:ea typeface="+mn-ea"/>
                <a:cs typeface="+mn-cs"/>
              </a:rPr>
              <a:t>- 68</a:t>
            </a:r>
          </a:p>
        </p:txBody>
      </p:sp>
      <p:cxnSp>
        <p:nvCxnSpPr>
          <p:cNvPr id="42" name="Gerade Verbindung 41">
            <a:extLst>
              <a:ext uri="{FF2B5EF4-FFF2-40B4-BE49-F238E27FC236}">
                <a16:creationId xmlns:a16="http://schemas.microsoft.com/office/drawing/2014/main" id="{462839E1-438B-0863-77A6-A0BC80255AEB}"/>
              </a:ext>
            </a:extLst>
          </p:cNvPr>
          <p:cNvCxnSpPr>
            <a:cxnSpLocks/>
          </p:cNvCxnSpPr>
          <p:nvPr/>
        </p:nvCxnSpPr>
        <p:spPr>
          <a:xfrm flipH="1">
            <a:off x="391894" y="5145518"/>
            <a:ext cx="3400640" cy="0"/>
          </a:xfrm>
          <a:prstGeom prst="line">
            <a:avLst/>
          </a:prstGeom>
        </p:spPr>
        <p:style>
          <a:lnRef idx="2">
            <a:schemeClr val="accent1"/>
          </a:lnRef>
          <a:fillRef idx="0">
            <a:schemeClr val="accent1"/>
          </a:fillRef>
          <a:effectRef idx="1">
            <a:schemeClr val="accent1"/>
          </a:effectRef>
          <a:fontRef idx="minor">
            <a:schemeClr val="tx1"/>
          </a:fontRef>
        </p:style>
      </p:cxnSp>
      <p:sp>
        <p:nvSpPr>
          <p:cNvPr id="44" name="Textfeld 43">
            <a:extLst>
              <a:ext uri="{FF2B5EF4-FFF2-40B4-BE49-F238E27FC236}">
                <a16:creationId xmlns:a16="http://schemas.microsoft.com/office/drawing/2014/main" id="{31AAA9D5-7A3B-6444-CD2D-4BFD0D072413}"/>
              </a:ext>
            </a:extLst>
          </p:cNvPr>
          <p:cNvSpPr txBox="1"/>
          <p:nvPr/>
        </p:nvSpPr>
        <p:spPr>
          <a:xfrm>
            <a:off x="10871181" y="3768807"/>
            <a:ext cx="12772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Indien</a:t>
            </a:r>
          </a:p>
        </p:txBody>
      </p:sp>
      <p:sp>
        <p:nvSpPr>
          <p:cNvPr id="45" name="Textfeld 44">
            <a:extLst>
              <a:ext uri="{FF2B5EF4-FFF2-40B4-BE49-F238E27FC236}">
                <a16:creationId xmlns:a16="http://schemas.microsoft.com/office/drawing/2014/main" id="{4AC4EC98-F1A3-CBBD-DA9E-0668DEC601AA}"/>
              </a:ext>
            </a:extLst>
          </p:cNvPr>
          <p:cNvSpPr txBox="1"/>
          <p:nvPr/>
        </p:nvSpPr>
        <p:spPr>
          <a:xfrm>
            <a:off x="10972790" y="4441579"/>
            <a:ext cx="10159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China</a:t>
            </a:r>
          </a:p>
        </p:txBody>
      </p:sp>
      <p:sp>
        <p:nvSpPr>
          <p:cNvPr id="46" name="Rechteck 45">
            <a:extLst>
              <a:ext uri="{FF2B5EF4-FFF2-40B4-BE49-F238E27FC236}">
                <a16:creationId xmlns:a16="http://schemas.microsoft.com/office/drawing/2014/main" id="{11CF3E33-294E-68BA-706F-724A6F47CD6A}"/>
              </a:ext>
            </a:extLst>
          </p:cNvPr>
          <p:cNvSpPr/>
          <p:nvPr/>
        </p:nvSpPr>
        <p:spPr>
          <a:xfrm>
            <a:off x="4107540" y="4456091"/>
            <a:ext cx="6236610" cy="43586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chemeClr val="bg1"/>
                </a:solidFill>
                <a:effectLst/>
                <a:uLnTx/>
                <a:uFillTx/>
                <a:latin typeface="Abadi" panose="020B0604020202020204" pitchFamily="34" charset="0"/>
                <a:ea typeface="+mn-ea"/>
                <a:cs typeface="+mn-cs"/>
              </a:rPr>
              <a:t>+ 182</a:t>
            </a:r>
          </a:p>
        </p:txBody>
      </p:sp>
      <p:sp>
        <p:nvSpPr>
          <p:cNvPr id="47" name="Rechteck 46">
            <a:extLst>
              <a:ext uri="{FF2B5EF4-FFF2-40B4-BE49-F238E27FC236}">
                <a16:creationId xmlns:a16="http://schemas.microsoft.com/office/drawing/2014/main" id="{42D8540D-168A-BDF2-D969-C4657E6D8B01}"/>
              </a:ext>
            </a:extLst>
          </p:cNvPr>
          <p:cNvSpPr/>
          <p:nvPr/>
        </p:nvSpPr>
        <p:spPr>
          <a:xfrm>
            <a:off x="4129313" y="3766663"/>
            <a:ext cx="4162199" cy="43586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chemeClr val="bg1"/>
                </a:solidFill>
                <a:effectLst/>
                <a:uLnTx/>
                <a:uFillTx/>
                <a:latin typeface="Abadi" panose="020B0604020202020204" pitchFamily="34" charset="0"/>
                <a:ea typeface="+mn-ea"/>
                <a:cs typeface="+mn-cs"/>
              </a:rPr>
              <a:t>+ 125</a:t>
            </a:r>
          </a:p>
        </p:txBody>
      </p:sp>
      <p:sp>
        <p:nvSpPr>
          <p:cNvPr id="8" name="Geschweifte Klammer rechts 7">
            <a:extLst>
              <a:ext uri="{FF2B5EF4-FFF2-40B4-BE49-F238E27FC236}">
                <a16:creationId xmlns:a16="http://schemas.microsoft.com/office/drawing/2014/main" id="{F36BB0D7-5981-DB3A-DD4F-9A9C058BC346}"/>
              </a:ext>
            </a:extLst>
          </p:cNvPr>
          <p:cNvSpPr/>
          <p:nvPr/>
        </p:nvSpPr>
        <p:spPr>
          <a:xfrm rot="5400000">
            <a:off x="7297731" y="1712738"/>
            <a:ext cx="400703" cy="6882667"/>
          </a:xfrm>
          <a:prstGeom prst="rightBrace">
            <a:avLst>
              <a:gd name="adj1" fmla="val 0"/>
              <a:gd name="adj2" fmla="val 51190"/>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badi" panose="020B0604020202020204" pitchFamily="34" charset="0"/>
              <a:ea typeface="+mn-ea"/>
              <a:cs typeface="+mn-cs"/>
            </a:endParaRPr>
          </a:p>
        </p:txBody>
      </p:sp>
    </p:spTree>
    <p:extLst>
      <p:ext uri="{BB962C8B-B14F-4D97-AF65-F5344CB8AC3E}">
        <p14:creationId xmlns:p14="http://schemas.microsoft.com/office/powerpoint/2010/main" val="1249015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65;p13">
            <a:extLst>
              <a:ext uri="{FF2B5EF4-FFF2-40B4-BE49-F238E27FC236}">
                <a16:creationId xmlns:a16="http://schemas.microsoft.com/office/drawing/2014/main" id="{3D2BB653-6AF3-1257-D6BB-2E94C5E247A1}"/>
              </a:ext>
            </a:extLst>
          </p:cNvPr>
          <p:cNvPicPr preferRelativeResize="0">
            <a:picLocks noGrp="1"/>
          </p:cNvPicPr>
          <p:nvPr/>
        </p:nvPicPr>
        <p:blipFill>
          <a:blip r:embed="rId2"/>
          <a:srcRect/>
          <a:stretch/>
        </p:blipFill>
        <p:spPr>
          <a:xfrm>
            <a:off x="422031" y="1372726"/>
            <a:ext cx="10292860" cy="5215641"/>
          </a:xfrm>
          <a:prstGeom prst="rect">
            <a:avLst/>
          </a:prstGeom>
          <a:noFill/>
          <a:ln>
            <a:noFill/>
          </a:ln>
        </p:spPr>
      </p:pic>
      <p:sp>
        <p:nvSpPr>
          <p:cNvPr id="11" name="Rechteck 10">
            <a:extLst>
              <a:ext uri="{FF2B5EF4-FFF2-40B4-BE49-F238E27FC236}">
                <a16:creationId xmlns:a16="http://schemas.microsoft.com/office/drawing/2014/main" id="{576A159F-61CB-4ED8-99DB-B26B5AC41BB9}"/>
              </a:ext>
            </a:extLst>
          </p:cNvPr>
          <p:cNvSpPr/>
          <p:nvPr/>
        </p:nvSpPr>
        <p:spPr>
          <a:xfrm>
            <a:off x="8267700" y="1372726"/>
            <a:ext cx="3584331" cy="5216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E232E5A2-A7EC-8380-519D-A1D18816D190}"/>
              </a:ext>
            </a:extLst>
          </p:cNvPr>
          <p:cNvSpPr txBox="1"/>
          <p:nvPr/>
        </p:nvSpPr>
        <p:spPr>
          <a:xfrm>
            <a:off x="8176480" y="1526927"/>
            <a:ext cx="2900987"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a:ea typeface="+mn-ea"/>
                <a:cs typeface="+mn-cs"/>
              </a:rPr>
              <a:t>Rest der Welt </a:t>
            </a:r>
            <a:r>
              <a:rPr kumimoji="0" lang="de-DE" sz="3600" b="1" i="0" u="none" strike="noStrike" kern="1200" cap="none" spc="0" normalizeH="0" baseline="0" noProof="0" dirty="0">
                <a:ln>
                  <a:noFill/>
                </a:ln>
                <a:solidFill>
                  <a:prstClr val="black"/>
                </a:solidFill>
                <a:effectLst/>
                <a:uLnTx/>
                <a:uFillTx/>
                <a:latin typeface="Calibri"/>
                <a:ea typeface="+mn-ea"/>
                <a:cs typeface="+mn-cs"/>
              </a:rPr>
              <a:t>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Textfeld 5">
            <a:extLst>
              <a:ext uri="{FF2B5EF4-FFF2-40B4-BE49-F238E27FC236}">
                <a16:creationId xmlns:a16="http://schemas.microsoft.com/office/drawing/2014/main" id="{B03CFB4F-FFE7-A527-6135-2B3E103F7D05}"/>
              </a:ext>
            </a:extLst>
          </p:cNvPr>
          <p:cNvSpPr txBox="1"/>
          <p:nvPr/>
        </p:nvSpPr>
        <p:spPr>
          <a:xfrm>
            <a:off x="8189180" y="2279116"/>
            <a:ext cx="2130725"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79646"/>
                </a:solidFill>
                <a:effectLst/>
                <a:uLnTx/>
                <a:uFillTx/>
                <a:latin typeface="Calibri"/>
                <a:ea typeface="+mn-ea"/>
                <a:cs typeface="+mn-cs"/>
              </a:rPr>
              <a:t>China</a:t>
            </a:r>
            <a:r>
              <a:rPr kumimoji="0" lang="de-DE" sz="1800" b="0" i="0" u="none" strike="noStrike" kern="1200" cap="none" spc="0" normalizeH="0" baseline="0" noProof="0" dirty="0">
                <a:ln>
                  <a:noFill/>
                </a:ln>
                <a:solidFill>
                  <a:srgbClr val="F79646"/>
                </a:solidFill>
                <a:effectLst/>
                <a:uLnTx/>
                <a:uFillTx/>
                <a:latin typeface="Calibri"/>
                <a:ea typeface="+mn-ea"/>
                <a:cs typeface="+mn-cs"/>
              </a:rPr>
              <a:t> </a:t>
            </a:r>
            <a:r>
              <a:rPr kumimoji="0" lang="de-DE" sz="3200" b="1" i="0" u="none" strike="noStrike" kern="1200" cap="none" spc="0" normalizeH="0" baseline="0" noProof="0" dirty="0">
                <a:ln>
                  <a:noFill/>
                </a:ln>
                <a:solidFill>
                  <a:srgbClr val="F79646"/>
                </a:solidFill>
                <a:effectLst/>
                <a:uLnTx/>
                <a:uFillTx/>
                <a:latin typeface="Calibri"/>
                <a:ea typeface="+mn-ea"/>
                <a:cs typeface="+mn-cs"/>
              </a:rPr>
              <a:t>3</a:t>
            </a:r>
            <a:r>
              <a:rPr lang="de-DE" sz="3200" b="1" dirty="0">
                <a:solidFill>
                  <a:srgbClr val="F79646"/>
                </a:solidFill>
                <a:latin typeface="Calibri"/>
              </a:rPr>
              <a:t>2</a:t>
            </a:r>
            <a:r>
              <a:rPr kumimoji="0" lang="de-DE" sz="3200" b="1" i="0" u="none" strike="noStrike" kern="1200" cap="none" spc="0" normalizeH="0" baseline="0" noProof="0" dirty="0">
                <a:ln>
                  <a:noFill/>
                </a:ln>
                <a:solidFill>
                  <a:srgbClr val="F79646"/>
                </a:solidFill>
                <a:effectLst/>
                <a:uLnTx/>
                <a:uFillTx/>
                <a:latin typeface="Calibri"/>
                <a:ea typeface="+mn-ea"/>
                <a:cs typeface="+mn-cs"/>
              </a:rPr>
              <a:t> %</a:t>
            </a:r>
          </a:p>
        </p:txBody>
      </p:sp>
      <p:sp>
        <p:nvSpPr>
          <p:cNvPr id="3" name="Textfeld 2">
            <a:extLst>
              <a:ext uri="{FF2B5EF4-FFF2-40B4-BE49-F238E27FC236}">
                <a16:creationId xmlns:a16="http://schemas.microsoft.com/office/drawing/2014/main" id="{2DD398FD-5EBD-6058-2C02-A90C6A745F50}"/>
              </a:ext>
            </a:extLst>
          </p:cNvPr>
          <p:cNvSpPr txBox="1"/>
          <p:nvPr/>
        </p:nvSpPr>
        <p:spPr>
          <a:xfrm rot="16200000">
            <a:off x="-1019962" y="4633598"/>
            <a:ext cx="34896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effectLst/>
                <a:uLnTx/>
                <a:uFillTx/>
                <a:latin typeface="Calibri"/>
                <a:ea typeface="+mn-ea"/>
                <a:cs typeface="+mn-cs"/>
              </a:rPr>
              <a:t>Quelle: globalcarbonproject.org</a:t>
            </a:r>
          </a:p>
        </p:txBody>
      </p:sp>
      <p:sp>
        <p:nvSpPr>
          <p:cNvPr id="2" name="Textfeld 1">
            <a:extLst>
              <a:ext uri="{FF2B5EF4-FFF2-40B4-BE49-F238E27FC236}">
                <a16:creationId xmlns:a16="http://schemas.microsoft.com/office/drawing/2014/main" id="{620F2E9A-E589-AC1C-A96A-2C89ACDEF963}"/>
              </a:ext>
            </a:extLst>
          </p:cNvPr>
          <p:cNvSpPr txBox="1"/>
          <p:nvPr/>
        </p:nvSpPr>
        <p:spPr>
          <a:xfrm>
            <a:off x="314325" y="269632"/>
            <a:ext cx="11747083"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chemeClr val="bg1"/>
                </a:solidFill>
                <a:effectLst/>
                <a:uLnTx/>
                <a:uFillTx/>
                <a:latin typeface="Calibri"/>
                <a:ea typeface="+mn-ea"/>
                <a:cs typeface="+mn-cs"/>
              </a:rPr>
              <a:t>Es gibt 2024 weltweit einen leichten Anstieg der CO</a:t>
            </a:r>
            <a:r>
              <a:rPr kumimoji="0" lang="de-DE" sz="3200" b="1" i="0" u="none" strike="noStrike" kern="1200" cap="none" spc="0" normalizeH="0" baseline="-25000" noProof="0" dirty="0">
                <a:ln>
                  <a:noFill/>
                </a:ln>
                <a:solidFill>
                  <a:schemeClr val="bg1"/>
                </a:solidFill>
                <a:effectLst/>
                <a:uLnTx/>
                <a:uFillTx/>
                <a:latin typeface="Calibri"/>
                <a:ea typeface="+mn-ea"/>
                <a:cs typeface="+mn-cs"/>
              </a:rPr>
              <a:t>2</a:t>
            </a:r>
            <a:r>
              <a:rPr kumimoji="0" lang="de-DE" sz="3200" b="1" i="0" u="none" strike="noStrike" kern="1200" cap="none" spc="0" normalizeH="0" baseline="0" noProof="0" dirty="0">
                <a:ln>
                  <a:noFill/>
                </a:ln>
                <a:solidFill>
                  <a:schemeClr val="bg1"/>
                </a:solidFill>
                <a:effectLst/>
                <a:uLnTx/>
                <a:uFillTx/>
                <a:latin typeface="Calibri"/>
                <a:ea typeface="+mn-ea"/>
                <a:cs typeface="+mn-cs"/>
              </a:rPr>
              <a:t>-Emissionen</a:t>
            </a:r>
            <a:br>
              <a:rPr kumimoji="0" lang="de-DE" sz="3200" b="1" i="0" u="none" strike="noStrike" kern="1200" cap="none" spc="0" normalizeH="0" baseline="0" noProof="0" dirty="0">
                <a:ln>
                  <a:noFill/>
                </a:ln>
                <a:solidFill>
                  <a:schemeClr val="bg1"/>
                </a:solidFill>
                <a:effectLst/>
                <a:uLnTx/>
                <a:uFillTx/>
                <a:latin typeface="Calibri"/>
                <a:ea typeface="+mn-ea"/>
                <a:cs typeface="+mn-cs"/>
              </a:rPr>
            </a:br>
            <a:r>
              <a:rPr kumimoji="0" lang="de-DE" sz="3200" b="1" i="0" u="none" strike="noStrike" kern="1200" cap="none" spc="0" normalizeH="0" baseline="0" noProof="0" dirty="0">
                <a:ln>
                  <a:noFill/>
                </a:ln>
                <a:solidFill>
                  <a:schemeClr val="bg1"/>
                </a:solidFill>
                <a:effectLst/>
                <a:uLnTx/>
                <a:uFillTx/>
                <a:latin typeface="Calibri"/>
                <a:ea typeface="+mn-ea"/>
                <a:cs typeface="+mn-cs"/>
              </a:rPr>
              <a:t>Deutschland auf den hinteren Rängen</a:t>
            </a:r>
          </a:p>
        </p:txBody>
      </p:sp>
      <p:sp>
        <p:nvSpPr>
          <p:cNvPr id="20" name="Textfeld 19">
            <a:extLst>
              <a:ext uri="{FF2B5EF4-FFF2-40B4-BE49-F238E27FC236}">
                <a16:creationId xmlns:a16="http://schemas.microsoft.com/office/drawing/2014/main" id="{F1E2D7FD-8C68-2999-225F-57CBD48C384B}"/>
              </a:ext>
            </a:extLst>
          </p:cNvPr>
          <p:cNvSpPr txBox="1"/>
          <p:nvPr/>
        </p:nvSpPr>
        <p:spPr>
          <a:xfrm>
            <a:off x="8212346" y="5404369"/>
            <a:ext cx="3639685" cy="288000"/>
          </a:xfrm>
          <a:prstGeom prst="rect">
            <a:avLst/>
          </a:prstGeom>
          <a:solidFill>
            <a:schemeClr val="bg1"/>
          </a:solid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lumMod val="50000"/>
                  </a:prstClr>
                </a:solidFill>
                <a:effectLst/>
                <a:uLnTx/>
                <a:uFillTx/>
                <a:latin typeface="Calibri"/>
                <a:ea typeface="+mn-ea"/>
                <a:cs typeface="+mn-cs"/>
              </a:rPr>
              <a:t>Schiffs- und Flugverkehr 3,2 %</a:t>
            </a:r>
          </a:p>
        </p:txBody>
      </p:sp>
      <p:sp>
        <p:nvSpPr>
          <p:cNvPr id="8" name="Textfeld 7">
            <a:extLst>
              <a:ext uri="{FF2B5EF4-FFF2-40B4-BE49-F238E27FC236}">
                <a16:creationId xmlns:a16="http://schemas.microsoft.com/office/drawing/2014/main" id="{EF9CA388-E77A-E6A3-53C0-ABD8E6ED90D1}"/>
              </a:ext>
            </a:extLst>
          </p:cNvPr>
          <p:cNvSpPr txBox="1"/>
          <p:nvPr/>
        </p:nvSpPr>
        <p:spPr>
          <a:xfrm>
            <a:off x="8180001" y="4816204"/>
            <a:ext cx="2141324" cy="288000"/>
          </a:xfrm>
          <a:prstGeom prst="rect">
            <a:avLst/>
          </a:prstGeom>
          <a:solidFill>
            <a:schemeClr val="bg1"/>
          </a:solid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8064A2"/>
                </a:solidFill>
                <a:effectLst/>
                <a:uLnTx/>
                <a:uFillTx/>
                <a:latin typeface="Calibri"/>
                <a:ea typeface="+mn-ea"/>
                <a:cs typeface="+mn-cs"/>
              </a:rPr>
              <a:t>Indien</a:t>
            </a:r>
            <a:r>
              <a:rPr kumimoji="0" lang="de-DE" sz="1800" b="0" i="0" u="none" strike="noStrike" kern="1200" cap="none" spc="0" normalizeH="0" baseline="0" noProof="0" dirty="0">
                <a:ln>
                  <a:noFill/>
                </a:ln>
                <a:solidFill>
                  <a:srgbClr val="8064A2"/>
                </a:solidFill>
                <a:effectLst/>
                <a:uLnTx/>
                <a:uFillTx/>
                <a:latin typeface="Calibri"/>
                <a:ea typeface="+mn-ea"/>
                <a:cs typeface="+mn-cs"/>
              </a:rPr>
              <a:t> </a:t>
            </a:r>
            <a:r>
              <a:rPr kumimoji="0" lang="de-DE" sz="1800" b="1" i="0" u="none" strike="noStrike" kern="1200" cap="none" spc="0" normalizeH="0" baseline="0" noProof="0" dirty="0">
                <a:ln>
                  <a:noFill/>
                </a:ln>
                <a:solidFill>
                  <a:srgbClr val="8064A2"/>
                </a:solidFill>
                <a:effectLst/>
                <a:uLnTx/>
                <a:uFillTx/>
                <a:latin typeface="Calibri"/>
                <a:ea typeface="+mn-ea"/>
                <a:cs typeface="+mn-cs"/>
              </a:rPr>
              <a:t>8,6 %</a:t>
            </a:r>
          </a:p>
        </p:txBody>
      </p:sp>
      <p:sp>
        <p:nvSpPr>
          <p:cNvPr id="9" name="Textfeld 8">
            <a:extLst>
              <a:ext uri="{FF2B5EF4-FFF2-40B4-BE49-F238E27FC236}">
                <a16:creationId xmlns:a16="http://schemas.microsoft.com/office/drawing/2014/main" id="{E7D2FCF2-7408-D8E0-B577-92A5D643592F}"/>
              </a:ext>
            </a:extLst>
          </p:cNvPr>
          <p:cNvSpPr txBox="1"/>
          <p:nvPr/>
        </p:nvSpPr>
        <p:spPr>
          <a:xfrm>
            <a:off x="8178902" y="5107078"/>
            <a:ext cx="1457864" cy="288000"/>
          </a:xfrm>
          <a:prstGeom prst="rect">
            <a:avLst/>
          </a:prstGeom>
          <a:solidFill>
            <a:schemeClr val="bg1"/>
          </a:solid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1F497D">
                    <a:lumMod val="60000"/>
                    <a:lumOff val="40000"/>
                  </a:srgbClr>
                </a:solidFill>
                <a:effectLst/>
                <a:uLnTx/>
                <a:uFillTx/>
                <a:latin typeface="Calibri"/>
                <a:ea typeface="+mn-ea"/>
                <a:cs typeface="+mn-cs"/>
              </a:rPr>
              <a:t>EU27</a:t>
            </a:r>
            <a:r>
              <a:rPr kumimoji="0" lang="de-DE" sz="1800" b="0" i="0" u="none" strike="noStrike" kern="1200" cap="none" spc="0" normalizeH="0" baseline="0" noProof="0" dirty="0">
                <a:ln>
                  <a:noFill/>
                </a:ln>
                <a:solidFill>
                  <a:srgbClr val="1F497D">
                    <a:lumMod val="60000"/>
                    <a:lumOff val="40000"/>
                  </a:srgbClr>
                </a:solidFill>
                <a:effectLst/>
                <a:uLnTx/>
                <a:uFillTx/>
                <a:latin typeface="Calibri"/>
                <a:ea typeface="+mn-ea"/>
                <a:cs typeface="+mn-cs"/>
              </a:rPr>
              <a:t> </a:t>
            </a:r>
            <a:r>
              <a:rPr kumimoji="0" lang="de-DE" sz="1800" b="1" i="0" u="none" strike="noStrike" kern="1200" cap="none" spc="0" normalizeH="0" baseline="0" noProof="0" dirty="0">
                <a:ln>
                  <a:noFill/>
                </a:ln>
                <a:solidFill>
                  <a:srgbClr val="1F497D">
                    <a:lumMod val="60000"/>
                    <a:lumOff val="40000"/>
                  </a:srgbClr>
                </a:solidFill>
                <a:effectLst/>
                <a:uLnTx/>
                <a:uFillTx/>
                <a:latin typeface="Calibri"/>
                <a:ea typeface="+mn-ea"/>
                <a:cs typeface="+mn-cs"/>
              </a:rPr>
              <a:t>6,4 %</a:t>
            </a:r>
          </a:p>
        </p:txBody>
      </p:sp>
      <p:sp>
        <p:nvSpPr>
          <p:cNvPr id="7" name="Textfeld 6">
            <a:extLst>
              <a:ext uri="{FF2B5EF4-FFF2-40B4-BE49-F238E27FC236}">
                <a16:creationId xmlns:a16="http://schemas.microsoft.com/office/drawing/2014/main" id="{9BF43CBB-83D4-C9EE-3EC8-5C651B38569D}"/>
              </a:ext>
            </a:extLst>
          </p:cNvPr>
          <p:cNvSpPr txBox="1"/>
          <p:nvPr/>
        </p:nvSpPr>
        <p:spPr>
          <a:xfrm>
            <a:off x="8180601" y="4332250"/>
            <a:ext cx="2184306"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9BBB59">
                    <a:lumMod val="60000"/>
                    <a:lumOff val="40000"/>
                  </a:srgbClr>
                </a:solidFill>
                <a:effectLst/>
                <a:uLnTx/>
                <a:uFillTx/>
                <a:latin typeface="Calibri"/>
                <a:ea typeface="+mn-ea"/>
                <a:cs typeface="+mn-cs"/>
              </a:rPr>
              <a:t>USA</a:t>
            </a:r>
            <a:r>
              <a:rPr kumimoji="0" lang="de-DE" sz="1800" b="0" i="0" u="none" strike="noStrike" kern="1200" cap="none" spc="0" normalizeH="0" baseline="0" noProof="0" dirty="0">
                <a:ln>
                  <a:noFill/>
                </a:ln>
                <a:solidFill>
                  <a:srgbClr val="9BBB59">
                    <a:lumMod val="60000"/>
                    <a:lumOff val="40000"/>
                  </a:srgbClr>
                </a:solidFill>
                <a:effectLst/>
                <a:uLnTx/>
                <a:uFillTx/>
                <a:latin typeface="Calibri"/>
                <a:ea typeface="+mn-ea"/>
                <a:cs typeface="+mn-cs"/>
              </a:rPr>
              <a:t> </a:t>
            </a:r>
            <a:r>
              <a:rPr kumimoji="0" lang="de-DE" sz="2400" b="1" i="0" u="none" strike="noStrike" kern="1200" cap="none" spc="0" normalizeH="0" baseline="0" noProof="0" dirty="0">
                <a:ln>
                  <a:noFill/>
                </a:ln>
                <a:solidFill>
                  <a:srgbClr val="9BBB59">
                    <a:lumMod val="60000"/>
                    <a:lumOff val="40000"/>
                  </a:srgbClr>
                </a:solidFill>
                <a:effectLst/>
                <a:uLnTx/>
                <a:uFillTx/>
                <a:latin typeface="Calibri"/>
                <a:ea typeface="+mn-ea"/>
                <a:cs typeface="+mn-cs"/>
              </a:rPr>
              <a:t>13 %</a:t>
            </a:r>
          </a:p>
        </p:txBody>
      </p:sp>
      <p:sp>
        <p:nvSpPr>
          <p:cNvPr id="19" name="Rechteck 18">
            <a:extLst>
              <a:ext uri="{FF2B5EF4-FFF2-40B4-BE49-F238E27FC236}">
                <a16:creationId xmlns:a16="http://schemas.microsoft.com/office/drawing/2014/main" id="{A427F019-C09C-7655-602F-2E500FF60BCC}"/>
              </a:ext>
            </a:extLst>
          </p:cNvPr>
          <p:cNvSpPr/>
          <p:nvPr/>
        </p:nvSpPr>
        <p:spPr>
          <a:xfrm>
            <a:off x="8267700" y="5769769"/>
            <a:ext cx="2774950" cy="608261"/>
          </a:xfrm>
          <a:prstGeom prst="rect">
            <a:avLst/>
          </a:prstGeom>
          <a:solidFill>
            <a:schemeClr val="bg1"/>
          </a:solidFill>
          <a:ln w="38100">
            <a:solidFill>
              <a:schemeClr val="tx2">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feld 9">
            <a:extLst>
              <a:ext uri="{FF2B5EF4-FFF2-40B4-BE49-F238E27FC236}">
                <a16:creationId xmlns:a16="http://schemas.microsoft.com/office/drawing/2014/main" id="{4F40A347-8BD3-C04B-BD24-8BFBD9502A06}"/>
              </a:ext>
            </a:extLst>
          </p:cNvPr>
          <p:cNvSpPr txBox="1"/>
          <p:nvPr/>
        </p:nvSpPr>
        <p:spPr>
          <a:xfrm>
            <a:off x="8321001" y="5838530"/>
            <a:ext cx="2607349"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a:ea typeface="+mn-ea"/>
                <a:cs typeface="+mn-cs"/>
              </a:rPr>
              <a:t>(</a:t>
            </a:r>
            <a:r>
              <a:rPr kumimoji="0" lang="de-DE" sz="2400" b="1" i="0" u="none" strike="noStrike" kern="1200" cap="none" spc="0" normalizeH="0" baseline="0" noProof="0" dirty="0">
                <a:ln>
                  <a:noFill/>
                </a:ln>
                <a:solidFill>
                  <a:prstClr val="black"/>
                </a:solidFill>
                <a:effectLst/>
                <a:uLnTx/>
                <a:uFillTx/>
                <a:latin typeface="Calibri"/>
                <a:ea typeface="+mn-ea"/>
                <a:cs typeface="+mn-cs"/>
              </a:rPr>
              <a:t>Deutschland </a:t>
            </a:r>
            <a:r>
              <a:rPr kumimoji="0" lang="de-DE" b="1" i="0" u="none" strike="noStrike" kern="1200" cap="none" spc="0" normalizeH="0" baseline="0" noProof="0" dirty="0">
                <a:ln>
                  <a:noFill/>
                </a:ln>
                <a:solidFill>
                  <a:prstClr val="black"/>
                </a:solidFill>
                <a:effectLst/>
                <a:uLnTx/>
                <a:uFillTx/>
                <a:latin typeface="Calibri"/>
                <a:ea typeface="+mn-ea"/>
                <a:cs typeface="+mn-cs"/>
              </a:rPr>
              <a:t>1,5</a:t>
            </a:r>
            <a:r>
              <a:rPr kumimoji="0" lang="de-DE" sz="24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0864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itel 2">
            <a:extLst>
              <a:ext uri="{FF2B5EF4-FFF2-40B4-BE49-F238E27FC236}">
                <a16:creationId xmlns:a16="http://schemas.microsoft.com/office/drawing/2014/main" id="{09E04C15-0D80-408D-8A7C-672DB63BB244}"/>
              </a:ext>
            </a:extLst>
          </p:cNvPr>
          <p:cNvSpPr>
            <a:spLocks noGrp="1"/>
          </p:cNvSpPr>
          <p:nvPr>
            <p:ph type="title" idx="4294967295"/>
          </p:nvPr>
        </p:nvSpPr>
        <p:spPr>
          <a:xfrm>
            <a:off x="1" y="234950"/>
            <a:ext cx="12192000" cy="1143000"/>
          </a:xfrm>
        </p:spPr>
        <p:txBody>
          <a:bodyPr>
            <a:normAutofit/>
          </a:bodyPr>
          <a:lstStyle/>
          <a:p>
            <a:pPr algn="ctr"/>
            <a:endParaRPr lang="de-DE" altLang="de-DE" sz="4000" b="1" spc="100" dirty="0">
              <a:solidFill>
                <a:schemeClr val="bg1"/>
              </a:solidFill>
            </a:endParaRPr>
          </a:p>
        </p:txBody>
      </p:sp>
      <p:sp>
        <p:nvSpPr>
          <p:cNvPr id="9" name="Textfeld 8">
            <a:extLst>
              <a:ext uri="{FF2B5EF4-FFF2-40B4-BE49-F238E27FC236}">
                <a16:creationId xmlns:a16="http://schemas.microsoft.com/office/drawing/2014/main" id="{D622443E-F8C2-B2B7-E174-7AB968C8ED66}"/>
              </a:ext>
            </a:extLst>
          </p:cNvPr>
          <p:cNvSpPr txBox="1"/>
          <p:nvPr/>
        </p:nvSpPr>
        <p:spPr>
          <a:xfrm>
            <a:off x="2975431" y="6405949"/>
            <a:ext cx="301005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chemeClr val="bg1"/>
                </a:solidFill>
                <a:effectLst/>
                <a:uLnTx/>
                <a:uFillTx/>
                <a:latin typeface="Calibri"/>
                <a:ea typeface="+mn-ea"/>
                <a:cs typeface="+mn-cs"/>
              </a:rPr>
              <a:t>Quelle : EU Kommission, JRC 2024</a:t>
            </a:r>
          </a:p>
        </p:txBody>
      </p:sp>
      <p:sp>
        <p:nvSpPr>
          <p:cNvPr id="10" name="Textfeld 9">
            <a:extLst>
              <a:ext uri="{FF2B5EF4-FFF2-40B4-BE49-F238E27FC236}">
                <a16:creationId xmlns:a16="http://schemas.microsoft.com/office/drawing/2014/main" id="{11BF6083-48FB-5AB3-CBA3-7B12CFFA357B}"/>
              </a:ext>
            </a:extLst>
          </p:cNvPr>
          <p:cNvSpPr txBox="1"/>
          <p:nvPr/>
        </p:nvSpPr>
        <p:spPr>
          <a:xfrm>
            <a:off x="6232503" y="6405949"/>
            <a:ext cx="565077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EU-Kommission ; https://edgar.jrc.ec.europa.eu/report_2024</a:t>
            </a:r>
            <a:endParaRPr kumimoji="0" lang="de-DE" altLang="de-DE" sz="3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aphicFrame>
        <p:nvGraphicFramePr>
          <p:cNvPr id="6" name="Tabelle 5">
            <a:extLst>
              <a:ext uri="{FF2B5EF4-FFF2-40B4-BE49-F238E27FC236}">
                <a16:creationId xmlns:a16="http://schemas.microsoft.com/office/drawing/2014/main" id="{E212812B-D1D2-A25F-EB7D-42C1BF76ECD4}"/>
              </a:ext>
            </a:extLst>
          </p:cNvPr>
          <p:cNvGraphicFramePr>
            <a:graphicFrameLocks noGrp="1"/>
          </p:cNvGraphicFramePr>
          <p:nvPr>
            <p:extLst>
              <p:ext uri="{D42A27DB-BD31-4B8C-83A1-F6EECF244321}">
                <p14:modId xmlns:p14="http://schemas.microsoft.com/office/powerpoint/2010/main" val="157591346"/>
              </p:ext>
            </p:extLst>
          </p:nvPr>
        </p:nvGraphicFramePr>
        <p:xfrm>
          <a:off x="3060000" y="233783"/>
          <a:ext cx="2983294" cy="6132034"/>
        </p:xfrm>
        <a:graphic>
          <a:graphicData uri="http://schemas.openxmlformats.org/drawingml/2006/table">
            <a:tbl>
              <a:tblPr bandRow="1">
                <a:tableStyleId>{5C22544A-7EE6-4342-B048-85BDC9FD1C3A}</a:tableStyleId>
              </a:tblPr>
              <a:tblGrid>
                <a:gridCol w="1961873">
                  <a:extLst>
                    <a:ext uri="{9D8B030D-6E8A-4147-A177-3AD203B41FA5}">
                      <a16:colId xmlns:a16="http://schemas.microsoft.com/office/drawing/2014/main" val="369112752"/>
                    </a:ext>
                  </a:extLst>
                </a:gridCol>
                <a:gridCol w="1021421">
                  <a:extLst>
                    <a:ext uri="{9D8B030D-6E8A-4147-A177-3AD203B41FA5}">
                      <a16:colId xmlns:a16="http://schemas.microsoft.com/office/drawing/2014/main" val="3132391408"/>
                    </a:ext>
                  </a:extLst>
                </a:gridCol>
              </a:tblGrid>
              <a:tr h="408494">
                <a:tc>
                  <a:txBody>
                    <a:bodyPr/>
                    <a:lstStyle/>
                    <a:p>
                      <a:r>
                        <a:rPr lang="de-DE" sz="1800" dirty="0"/>
                        <a:t>Katar</a:t>
                      </a:r>
                    </a:p>
                  </a:txBody>
                  <a:tcPr marL="52004" marR="52004" marT="25998" marB="25998"/>
                </a:tc>
                <a:tc>
                  <a:txBody>
                    <a:bodyPr/>
                    <a:lstStyle/>
                    <a:p>
                      <a:r>
                        <a:rPr lang="de-DE" sz="1800" dirty="0"/>
                        <a:t>43,6 t</a:t>
                      </a:r>
                    </a:p>
                  </a:txBody>
                  <a:tcPr marL="52004" marR="52004" marT="25998" marB="25998"/>
                </a:tc>
                <a:extLst>
                  <a:ext uri="{0D108BD9-81ED-4DB2-BD59-A6C34878D82A}">
                    <a16:rowId xmlns:a16="http://schemas.microsoft.com/office/drawing/2014/main" val="927788772"/>
                  </a:ext>
                </a:extLst>
              </a:tr>
              <a:tr h="408494">
                <a:tc>
                  <a:txBody>
                    <a:bodyPr/>
                    <a:lstStyle/>
                    <a:p>
                      <a:r>
                        <a:rPr lang="de-DE" sz="1800" dirty="0"/>
                        <a:t>Saudi-Arabien</a:t>
                      </a:r>
                    </a:p>
                  </a:txBody>
                  <a:tcPr marL="52004" marR="52004" marT="25998" marB="25998"/>
                </a:tc>
                <a:tc>
                  <a:txBody>
                    <a:bodyPr/>
                    <a:lstStyle/>
                    <a:p>
                      <a:r>
                        <a:rPr lang="de-DE" sz="1800" dirty="0"/>
                        <a:t>17,2 t</a:t>
                      </a:r>
                    </a:p>
                  </a:txBody>
                  <a:tcPr marL="52004" marR="52004" marT="25998" marB="25998"/>
                </a:tc>
                <a:extLst>
                  <a:ext uri="{0D108BD9-81ED-4DB2-BD59-A6C34878D82A}">
                    <a16:rowId xmlns:a16="http://schemas.microsoft.com/office/drawing/2014/main" val="3934570665"/>
                  </a:ext>
                </a:extLst>
              </a:tr>
              <a:tr h="408494">
                <a:tc>
                  <a:txBody>
                    <a:bodyPr/>
                    <a:lstStyle/>
                    <a:p>
                      <a:r>
                        <a:rPr lang="de-DE" sz="1800" dirty="0"/>
                        <a:t>Kanada</a:t>
                      </a:r>
                    </a:p>
                  </a:txBody>
                  <a:tcPr marL="52004" marR="52004" marT="25998" marB="25998"/>
                </a:tc>
                <a:tc>
                  <a:txBody>
                    <a:bodyPr/>
                    <a:lstStyle/>
                    <a:p>
                      <a:r>
                        <a:rPr lang="de-DE" sz="1800" dirty="0"/>
                        <a:t>14,7 t</a:t>
                      </a:r>
                    </a:p>
                  </a:txBody>
                  <a:tcPr marL="52004" marR="52004" marT="25998" marB="25998"/>
                </a:tc>
                <a:extLst>
                  <a:ext uri="{0D108BD9-81ED-4DB2-BD59-A6C34878D82A}">
                    <a16:rowId xmlns:a16="http://schemas.microsoft.com/office/drawing/2014/main" val="829372226"/>
                  </a:ext>
                </a:extLst>
              </a:tr>
              <a:tr h="408494">
                <a:tc>
                  <a:txBody>
                    <a:bodyPr/>
                    <a:lstStyle/>
                    <a:p>
                      <a:r>
                        <a:rPr lang="de-DE" sz="1800" dirty="0"/>
                        <a:t>Australien</a:t>
                      </a:r>
                    </a:p>
                  </a:txBody>
                  <a:tcPr marL="52004" marR="52004" marT="25998" marB="25998"/>
                </a:tc>
                <a:tc>
                  <a:txBody>
                    <a:bodyPr/>
                    <a:lstStyle/>
                    <a:p>
                      <a:r>
                        <a:rPr lang="de-DE" sz="1800" dirty="0"/>
                        <a:t>14,1 t</a:t>
                      </a:r>
                    </a:p>
                  </a:txBody>
                  <a:tcPr marL="52004" marR="52004" marT="25998" marB="25998"/>
                </a:tc>
                <a:extLst>
                  <a:ext uri="{0D108BD9-81ED-4DB2-BD59-A6C34878D82A}">
                    <a16:rowId xmlns:a16="http://schemas.microsoft.com/office/drawing/2014/main" val="613432334"/>
                  </a:ext>
                </a:extLst>
              </a:tr>
              <a:tr h="408494">
                <a:tc>
                  <a:txBody>
                    <a:bodyPr/>
                    <a:lstStyle/>
                    <a:p>
                      <a:r>
                        <a:rPr lang="de-DE" sz="1800" dirty="0"/>
                        <a:t>Russland</a:t>
                      </a:r>
                    </a:p>
                  </a:txBody>
                  <a:tcPr marL="52004" marR="52004" marT="25998" marB="25998"/>
                </a:tc>
                <a:tc>
                  <a:txBody>
                    <a:bodyPr/>
                    <a:lstStyle/>
                    <a:p>
                      <a:r>
                        <a:rPr lang="de-DE" sz="1800" dirty="0"/>
                        <a:t>14,5 t</a:t>
                      </a:r>
                    </a:p>
                  </a:txBody>
                  <a:tcPr marL="52004" marR="52004" marT="25998" marB="25998"/>
                </a:tc>
                <a:extLst>
                  <a:ext uri="{0D108BD9-81ED-4DB2-BD59-A6C34878D82A}">
                    <a16:rowId xmlns:a16="http://schemas.microsoft.com/office/drawing/2014/main" val="817418354"/>
                  </a:ext>
                </a:extLst>
              </a:tr>
              <a:tr h="408494">
                <a:tc>
                  <a:txBody>
                    <a:bodyPr/>
                    <a:lstStyle/>
                    <a:p>
                      <a:r>
                        <a:rPr lang="de-DE" sz="1800" dirty="0"/>
                        <a:t>USA</a:t>
                      </a:r>
                    </a:p>
                  </a:txBody>
                  <a:tcPr marL="52004" marR="52004" marT="25998" marB="25998"/>
                </a:tc>
                <a:tc>
                  <a:txBody>
                    <a:bodyPr/>
                    <a:lstStyle/>
                    <a:p>
                      <a:r>
                        <a:rPr lang="de-DE" sz="1800" dirty="0"/>
                        <a:t>13,8 t</a:t>
                      </a:r>
                    </a:p>
                  </a:txBody>
                  <a:tcPr marL="52004" marR="52004" marT="25998" marB="25998"/>
                </a:tc>
                <a:extLst>
                  <a:ext uri="{0D108BD9-81ED-4DB2-BD59-A6C34878D82A}">
                    <a16:rowId xmlns:a16="http://schemas.microsoft.com/office/drawing/2014/main" val="3379198127"/>
                  </a:ext>
                </a:extLst>
              </a:tr>
              <a:tr h="408494">
                <a:tc>
                  <a:txBody>
                    <a:bodyPr/>
                    <a:lstStyle/>
                    <a:p>
                      <a:r>
                        <a:rPr lang="de-DE" sz="1800" dirty="0"/>
                        <a:t>Süd-Korea</a:t>
                      </a:r>
                    </a:p>
                  </a:txBody>
                  <a:tcPr marL="52004" marR="52004" marT="25998" marB="25998"/>
                </a:tc>
                <a:tc>
                  <a:txBody>
                    <a:bodyPr/>
                    <a:lstStyle/>
                    <a:p>
                      <a:r>
                        <a:rPr lang="de-DE" sz="1800" dirty="0"/>
                        <a:t>11,0 t</a:t>
                      </a:r>
                    </a:p>
                  </a:txBody>
                  <a:tcPr marL="52004" marR="52004" marT="25998" marB="25998"/>
                </a:tc>
                <a:extLst>
                  <a:ext uri="{0D108BD9-81ED-4DB2-BD59-A6C34878D82A}">
                    <a16:rowId xmlns:a16="http://schemas.microsoft.com/office/drawing/2014/main" val="3920055003"/>
                  </a:ext>
                </a:extLst>
              </a:tr>
              <a:tr h="408494">
                <a:tc>
                  <a:txBody>
                    <a:bodyPr/>
                    <a:lstStyle/>
                    <a:p>
                      <a:r>
                        <a:rPr lang="de-DE" sz="1800" dirty="0">
                          <a:solidFill>
                            <a:srgbClr val="FF0000"/>
                          </a:solidFill>
                        </a:rPr>
                        <a:t>China</a:t>
                      </a:r>
                    </a:p>
                  </a:txBody>
                  <a:tcPr marL="52004" marR="52004" marT="25998" marB="25998"/>
                </a:tc>
                <a:tc>
                  <a:txBody>
                    <a:bodyPr/>
                    <a:lstStyle/>
                    <a:p>
                      <a:r>
                        <a:rPr lang="de-DE" sz="1800" dirty="0"/>
                        <a:t> </a:t>
                      </a:r>
                      <a:r>
                        <a:rPr lang="de-DE" sz="1800" dirty="0">
                          <a:solidFill>
                            <a:srgbClr val="FF0000"/>
                          </a:solidFill>
                        </a:rPr>
                        <a:t>9,2 t</a:t>
                      </a:r>
                    </a:p>
                  </a:txBody>
                  <a:tcPr marL="52004" marR="52004" marT="25998" marB="25998"/>
                </a:tc>
                <a:extLst>
                  <a:ext uri="{0D108BD9-81ED-4DB2-BD59-A6C34878D82A}">
                    <a16:rowId xmlns:a16="http://schemas.microsoft.com/office/drawing/2014/main" val="2607291440"/>
                  </a:ext>
                </a:extLst>
              </a:tr>
              <a:tr h="408494">
                <a:tc>
                  <a:txBody>
                    <a:bodyPr/>
                    <a:lstStyle/>
                    <a:p>
                      <a:r>
                        <a:rPr lang="de-DE" sz="1800" dirty="0">
                          <a:solidFill>
                            <a:schemeClr val="tx1"/>
                          </a:solidFill>
                        </a:rPr>
                        <a:t>Tschechien</a:t>
                      </a:r>
                    </a:p>
                  </a:txBody>
                  <a:tcPr marL="52004" marR="52004" marT="25998" marB="25998"/>
                </a:tc>
                <a:tc>
                  <a:txBody>
                    <a:bodyPr/>
                    <a:lstStyle/>
                    <a:p>
                      <a:r>
                        <a:rPr lang="de-DE" sz="1800" dirty="0">
                          <a:solidFill>
                            <a:srgbClr val="FF0000"/>
                          </a:solidFill>
                        </a:rPr>
                        <a:t> </a:t>
                      </a:r>
                      <a:r>
                        <a:rPr lang="de-DE" sz="1800" dirty="0">
                          <a:solidFill>
                            <a:schemeClr val="tx1"/>
                          </a:solidFill>
                        </a:rPr>
                        <a:t>8,5 t</a:t>
                      </a:r>
                    </a:p>
                  </a:txBody>
                  <a:tcPr marL="52004" marR="52004" marT="25998" marB="25998"/>
                </a:tc>
                <a:extLst>
                  <a:ext uri="{0D108BD9-81ED-4DB2-BD59-A6C34878D82A}">
                    <a16:rowId xmlns:a16="http://schemas.microsoft.com/office/drawing/2014/main" val="846591563"/>
                  </a:ext>
                </a:extLst>
              </a:tr>
              <a:tr h="408494">
                <a:tc>
                  <a:txBody>
                    <a:bodyPr/>
                    <a:lstStyle/>
                    <a:p>
                      <a:r>
                        <a:rPr lang="de-DE" sz="1800" dirty="0"/>
                        <a:t>Japan</a:t>
                      </a:r>
                    </a:p>
                  </a:txBody>
                  <a:tcPr marL="52004" marR="52004" marT="25998" marB="25998"/>
                </a:tc>
                <a:tc>
                  <a:txBody>
                    <a:bodyPr/>
                    <a:lstStyle/>
                    <a:p>
                      <a:r>
                        <a:rPr lang="de-DE" sz="1800" dirty="0"/>
                        <a:t> 7,5 t</a:t>
                      </a:r>
                    </a:p>
                  </a:txBody>
                  <a:tcPr marL="52004" marR="52004" marT="25998" marB="25998"/>
                </a:tc>
                <a:extLst>
                  <a:ext uri="{0D108BD9-81ED-4DB2-BD59-A6C34878D82A}">
                    <a16:rowId xmlns:a16="http://schemas.microsoft.com/office/drawing/2014/main" val="709280203"/>
                  </a:ext>
                </a:extLst>
              </a:tr>
              <a:tr h="408494">
                <a:tc>
                  <a:txBody>
                    <a:bodyPr/>
                    <a:lstStyle/>
                    <a:p>
                      <a:r>
                        <a:rPr lang="de-DE" sz="1800" dirty="0">
                          <a:solidFill>
                            <a:schemeClr val="tx1"/>
                          </a:solidFill>
                        </a:rPr>
                        <a:t>Niederlande</a:t>
                      </a:r>
                    </a:p>
                  </a:txBody>
                  <a:tcPr marL="52004" marR="52004" marT="25998" marB="25998"/>
                </a:tc>
                <a:tc>
                  <a:txBody>
                    <a:bodyPr/>
                    <a:lstStyle/>
                    <a:p>
                      <a:r>
                        <a:rPr lang="de-DE" sz="1800" dirty="0"/>
                        <a:t> 7,1 t</a:t>
                      </a:r>
                    </a:p>
                  </a:txBody>
                  <a:tcPr marL="52004" marR="52004" marT="25998" marB="25998"/>
                </a:tc>
                <a:extLst>
                  <a:ext uri="{0D108BD9-81ED-4DB2-BD59-A6C34878D82A}">
                    <a16:rowId xmlns:a16="http://schemas.microsoft.com/office/drawing/2014/main" val="2877230013"/>
                  </a:ext>
                </a:extLst>
              </a:tr>
              <a:tr h="408494">
                <a:tc>
                  <a:txBody>
                    <a:bodyPr/>
                    <a:lstStyle/>
                    <a:p>
                      <a:r>
                        <a:rPr lang="de-DE" sz="1800" dirty="0">
                          <a:solidFill>
                            <a:srgbClr val="00B050"/>
                          </a:solidFill>
                        </a:rPr>
                        <a:t>Deutschland</a:t>
                      </a:r>
                    </a:p>
                  </a:txBody>
                  <a:tcPr marL="52004" marR="52004" marT="25998" marB="25998"/>
                </a:tc>
                <a:tc>
                  <a:txBody>
                    <a:bodyPr/>
                    <a:lstStyle/>
                    <a:p>
                      <a:r>
                        <a:rPr lang="de-DE" sz="1800" dirty="0"/>
                        <a:t> </a:t>
                      </a:r>
                      <a:r>
                        <a:rPr lang="de-DE" sz="1800" dirty="0">
                          <a:solidFill>
                            <a:srgbClr val="00B050"/>
                          </a:solidFill>
                        </a:rPr>
                        <a:t>7,1 t</a:t>
                      </a:r>
                    </a:p>
                  </a:txBody>
                  <a:tcPr marL="52004" marR="52004" marT="25998" marB="25998"/>
                </a:tc>
                <a:extLst>
                  <a:ext uri="{0D108BD9-81ED-4DB2-BD59-A6C34878D82A}">
                    <a16:rowId xmlns:a16="http://schemas.microsoft.com/office/drawing/2014/main" val="3222508771"/>
                  </a:ext>
                </a:extLst>
              </a:tr>
              <a:tr h="408494">
                <a:tc>
                  <a:txBody>
                    <a:bodyPr/>
                    <a:lstStyle/>
                    <a:p>
                      <a:r>
                        <a:rPr lang="de-DE" sz="1800" dirty="0">
                          <a:solidFill>
                            <a:schemeClr val="tx1"/>
                          </a:solidFill>
                        </a:rPr>
                        <a:t>Österreich</a:t>
                      </a:r>
                    </a:p>
                  </a:txBody>
                  <a:tcPr marL="52004" marR="52004" marT="25998" marB="25998"/>
                </a:tc>
                <a:tc>
                  <a:txBody>
                    <a:bodyPr/>
                    <a:lstStyle/>
                    <a:p>
                      <a:r>
                        <a:rPr lang="de-DE" sz="1800" dirty="0"/>
                        <a:t> 6,6 t</a:t>
                      </a:r>
                    </a:p>
                  </a:txBody>
                  <a:tcPr marL="52004" marR="52004" marT="25998" marB="25998"/>
                </a:tc>
                <a:extLst>
                  <a:ext uri="{0D108BD9-81ED-4DB2-BD59-A6C34878D82A}">
                    <a16:rowId xmlns:a16="http://schemas.microsoft.com/office/drawing/2014/main" val="290663159"/>
                  </a:ext>
                </a:extLst>
              </a:tr>
              <a:tr h="413118">
                <a:tc>
                  <a:txBody>
                    <a:bodyPr/>
                    <a:lstStyle/>
                    <a:p>
                      <a:r>
                        <a:rPr lang="de-DE" sz="1800" dirty="0"/>
                        <a:t>Frankreich</a:t>
                      </a:r>
                    </a:p>
                  </a:txBody>
                  <a:tcPr marL="52004" marR="52004" marT="25998" marB="25998"/>
                </a:tc>
                <a:tc>
                  <a:txBody>
                    <a:bodyPr/>
                    <a:lstStyle/>
                    <a:p>
                      <a:r>
                        <a:rPr lang="de-DE" sz="1800" dirty="0"/>
                        <a:t> 4,3 t</a:t>
                      </a:r>
                    </a:p>
                  </a:txBody>
                  <a:tcPr marL="52004" marR="52004" marT="25998" marB="25998"/>
                </a:tc>
                <a:extLst>
                  <a:ext uri="{0D108BD9-81ED-4DB2-BD59-A6C34878D82A}">
                    <a16:rowId xmlns:a16="http://schemas.microsoft.com/office/drawing/2014/main" val="1101082272"/>
                  </a:ext>
                </a:extLst>
              </a:tr>
              <a:tr h="408494">
                <a:tc>
                  <a:txBody>
                    <a:bodyPr/>
                    <a:lstStyle/>
                    <a:p>
                      <a:r>
                        <a:rPr lang="de-DE" sz="1800" b="1" dirty="0">
                          <a:solidFill>
                            <a:schemeClr val="tx2">
                              <a:lumMod val="60000"/>
                              <a:lumOff val="40000"/>
                            </a:schemeClr>
                          </a:solidFill>
                        </a:rPr>
                        <a:t>Welt</a:t>
                      </a:r>
                    </a:p>
                  </a:txBody>
                  <a:tcPr marL="52004" marR="52004" marT="25998" marB="25998"/>
                </a:tc>
                <a:tc>
                  <a:txBody>
                    <a:bodyPr/>
                    <a:lstStyle/>
                    <a:p>
                      <a:r>
                        <a:rPr lang="de-DE" sz="1800" dirty="0">
                          <a:solidFill>
                            <a:schemeClr val="tx2">
                              <a:lumMod val="60000"/>
                              <a:lumOff val="40000"/>
                            </a:schemeClr>
                          </a:solidFill>
                        </a:rPr>
                        <a:t> 4,9 t</a:t>
                      </a:r>
                    </a:p>
                  </a:txBody>
                  <a:tcPr marL="52004" marR="52004" marT="25998" marB="25998"/>
                </a:tc>
                <a:extLst>
                  <a:ext uri="{0D108BD9-81ED-4DB2-BD59-A6C34878D82A}">
                    <a16:rowId xmlns:a16="http://schemas.microsoft.com/office/drawing/2014/main" val="387155597"/>
                  </a:ext>
                </a:extLst>
              </a:tr>
            </a:tbl>
          </a:graphicData>
        </a:graphic>
      </p:graphicFrame>
      <p:pic>
        <p:nvPicPr>
          <p:cNvPr id="17" name="Grafik 16">
            <a:extLst>
              <a:ext uri="{FF2B5EF4-FFF2-40B4-BE49-F238E27FC236}">
                <a16:creationId xmlns:a16="http://schemas.microsoft.com/office/drawing/2014/main" id="{3972CA8B-D365-ABA4-6D36-29DCF0792C08}"/>
              </a:ext>
            </a:extLst>
          </p:cNvPr>
          <p:cNvPicPr>
            <a:picLocks noChangeAspect="1"/>
          </p:cNvPicPr>
          <p:nvPr/>
        </p:nvPicPr>
        <p:blipFill>
          <a:blip r:embed="rId2"/>
          <a:stretch>
            <a:fillRect/>
          </a:stretch>
        </p:blipFill>
        <p:spPr>
          <a:xfrm>
            <a:off x="-26047" y="234950"/>
            <a:ext cx="2983294" cy="6132033"/>
          </a:xfrm>
          <a:prstGeom prst="rect">
            <a:avLst/>
          </a:prstGeom>
        </p:spPr>
      </p:pic>
      <p:graphicFrame>
        <p:nvGraphicFramePr>
          <p:cNvPr id="18" name="Tabelle 17">
            <a:extLst>
              <a:ext uri="{FF2B5EF4-FFF2-40B4-BE49-F238E27FC236}">
                <a16:creationId xmlns:a16="http://schemas.microsoft.com/office/drawing/2014/main" id="{112155F0-9503-746C-BE7A-4C2546A9564D}"/>
              </a:ext>
            </a:extLst>
          </p:cNvPr>
          <p:cNvGraphicFramePr>
            <a:graphicFrameLocks noGrp="1"/>
          </p:cNvGraphicFramePr>
          <p:nvPr>
            <p:extLst>
              <p:ext uri="{D42A27DB-BD31-4B8C-83A1-F6EECF244321}">
                <p14:modId xmlns:p14="http://schemas.microsoft.com/office/powerpoint/2010/main" val="495814129"/>
              </p:ext>
            </p:extLst>
          </p:nvPr>
        </p:nvGraphicFramePr>
        <p:xfrm>
          <a:off x="8938323" y="233783"/>
          <a:ext cx="3079505" cy="6133455"/>
        </p:xfrm>
        <a:graphic>
          <a:graphicData uri="http://schemas.openxmlformats.org/drawingml/2006/table">
            <a:tbl>
              <a:tblPr bandRow="1">
                <a:tableStyleId>{5C22544A-7EE6-4342-B048-85BDC9FD1C3A}</a:tableStyleId>
              </a:tblPr>
              <a:tblGrid>
                <a:gridCol w="1979851">
                  <a:extLst>
                    <a:ext uri="{9D8B030D-6E8A-4147-A177-3AD203B41FA5}">
                      <a16:colId xmlns:a16="http://schemas.microsoft.com/office/drawing/2014/main" val="369112752"/>
                    </a:ext>
                  </a:extLst>
                </a:gridCol>
                <a:gridCol w="1099654">
                  <a:extLst>
                    <a:ext uri="{9D8B030D-6E8A-4147-A177-3AD203B41FA5}">
                      <a16:colId xmlns:a16="http://schemas.microsoft.com/office/drawing/2014/main" val="3132391408"/>
                    </a:ext>
                  </a:extLst>
                </a:gridCol>
              </a:tblGrid>
              <a:tr h="362515">
                <a:tc>
                  <a:txBody>
                    <a:bodyPr/>
                    <a:lstStyle/>
                    <a:p>
                      <a:r>
                        <a:rPr lang="de-DE" sz="1700" dirty="0"/>
                        <a:t>Schweiz</a:t>
                      </a:r>
                    </a:p>
                  </a:txBody>
                  <a:tcPr marL="25863" marR="25863" marT="12930" marB="12930"/>
                </a:tc>
                <a:tc>
                  <a:txBody>
                    <a:bodyPr/>
                    <a:lstStyle/>
                    <a:p>
                      <a:r>
                        <a:rPr lang="de-DE" sz="1700" dirty="0"/>
                        <a:t>0,05 t</a:t>
                      </a:r>
                    </a:p>
                  </a:txBody>
                  <a:tcPr marL="25863" marR="25863" marT="12930" marB="12930"/>
                </a:tc>
                <a:extLst>
                  <a:ext uri="{0D108BD9-81ED-4DB2-BD59-A6C34878D82A}">
                    <a16:rowId xmlns:a16="http://schemas.microsoft.com/office/drawing/2014/main" val="927788772"/>
                  </a:ext>
                </a:extLst>
              </a:tr>
              <a:tr h="412210">
                <a:tc>
                  <a:txBody>
                    <a:bodyPr/>
                    <a:lstStyle/>
                    <a:p>
                      <a:r>
                        <a:rPr lang="de-DE" sz="1700" dirty="0"/>
                        <a:t>Schweden</a:t>
                      </a:r>
                    </a:p>
                  </a:txBody>
                  <a:tcPr marL="25863" marR="25863" marT="12930" marB="12930"/>
                </a:tc>
                <a:tc>
                  <a:txBody>
                    <a:bodyPr/>
                    <a:lstStyle/>
                    <a:p>
                      <a:r>
                        <a:rPr lang="de-DE" sz="1700" dirty="0"/>
                        <a:t>0,05 t</a:t>
                      </a:r>
                    </a:p>
                  </a:txBody>
                  <a:tcPr marL="25863" marR="25863" marT="12930" marB="12930"/>
                </a:tc>
                <a:extLst>
                  <a:ext uri="{0D108BD9-81ED-4DB2-BD59-A6C34878D82A}">
                    <a16:rowId xmlns:a16="http://schemas.microsoft.com/office/drawing/2014/main" val="3934570665"/>
                  </a:ext>
                </a:extLst>
              </a:tr>
              <a:tr h="412210">
                <a:tc>
                  <a:txBody>
                    <a:bodyPr/>
                    <a:lstStyle/>
                    <a:p>
                      <a:r>
                        <a:rPr lang="de-DE" sz="1700" dirty="0"/>
                        <a:t>Frankreich</a:t>
                      </a:r>
                    </a:p>
                  </a:txBody>
                  <a:tcPr marL="25863" marR="25863" marT="12930" marB="12930"/>
                </a:tc>
                <a:tc>
                  <a:txBody>
                    <a:bodyPr/>
                    <a:lstStyle/>
                    <a:p>
                      <a:r>
                        <a:rPr lang="de-DE" sz="1700" dirty="0"/>
                        <a:t>0,08 t</a:t>
                      </a:r>
                    </a:p>
                  </a:txBody>
                  <a:tcPr marL="25863" marR="25863" marT="12930" marB="12930"/>
                </a:tc>
                <a:extLst>
                  <a:ext uri="{0D108BD9-81ED-4DB2-BD59-A6C34878D82A}">
                    <a16:rowId xmlns:a16="http://schemas.microsoft.com/office/drawing/2014/main" val="829372226"/>
                  </a:ext>
                </a:extLst>
              </a:tr>
              <a:tr h="412210">
                <a:tc>
                  <a:txBody>
                    <a:bodyPr/>
                    <a:lstStyle/>
                    <a:p>
                      <a:r>
                        <a:rPr lang="de-DE" sz="1700" dirty="0"/>
                        <a:t>UK</a:t>
                      </a:r>
                    </a:p>
                  </a:txBody>
                  <a:tcPr marL="25863" marR="25863" marT="12930" marB="12930"/>
                </a:tc>
                <a:tc>
                  <a:txBody>
                    <a:bodyPr/>
                    <a:lstStyle/>
                    <a:p>
                      <a:r>
                        <a:rPr lang="de-DE" sz="1700" dirty="0"/>
                        <a:t>0,08 t</a:t>
                      </a:r>
                    </a:p>
                  </a:txBody>
                  <a:tcPr marL="25863" marR="25863" marT="12930" marB="12930"/>
                </a:tc>
                <a:extLst>
                  <a:ext uri="{0D108BD9-81ED-4DB2-BD59-A6C34878D82A}">
                    <a16:rowId xmlns:a16="http://schemas.microsoft.com/office/drawing/2014/main" val="613432334"/>
                  </a:ext>
                </a:extLst>
              </a:tr>
              <a:tr h="412210">
                <a:tc>
                  <a:txBody>
                    <a:bodyPr/>
                    <a:lstStyle/>
                    <a:p>
                      <a:r>
                        <a:rPr lang="de-DE" sz="1700" dirty="0">
                          <a:solidFill>
                            <a:schemeClr val="tx1"/>
                          </a:solidFill>
                        </a:rPr>
                        <a:t>Österreich</a:t>
                      </a:r>
                    </a:p>
                  </a:txBody>
                  <a:tcPr marL="25863" marR="25863" marT="12930" marB="12930"/>
                </a:tc>
                <a:tc>
                  <a:txBody>
                    <a:bodyPr/>
                    <a:lstStyle/>
                    <a:p>
                      <a:r>
                        <a:rPr lang="de-DE" sz="1700" dirty="0"/>
                        <a:t>0,1   t</a:t>
                      </a:r>
                    </a:p>
                  </a:txBody>
                  <a:tcPr marL="25863" marR="25863" marT="12930" marB="12930"/>
                </a:tc>
                <a:extLst>
                  <a:ext uri="{0D108BD9-81ED-4DB2-BD59-A6C34878D82A}">
                    <a16:rowId xmlns:a16="http://schemas.microsoft.com/office/drawing/2014/main" val="817418354"/>
                  </a:ext>
                </a:extLst>
              </a:tr>
              <a:tr h="412210">
                <a:tc>
                  <a:txBody>
                    <a:bodyPr/>
                    <a:lstStyle/>
                    <a:p>
                      <a:r>
                        <a:rPr lang="de-DE" sz="1700" dirty="0">
                          <a:solidFill>
                            <a:srgbClr val="00B050"/>
                          </a:solidFill>
                        </a:rPr>
                        <a:t>Deutschland</a:t>
                      </a:r>
                    </a:p>
                  </a:txBody>
                  <a:tcPr marL="25863" marR="25863" marT="12930" marB="12930"/>
                </a:tc>
                <a:tc>
                  <a:txBody>
                    <a:bodyPr/>
                    <a:lstStyle/>
                    <a:p>
                      <a:r>
                        <a:rPr lang="de-DE" sz="1700" dirty="0">
                          <a:solidFill>
                            <a:srgbClr val="00B050"/>
                          </a:solidFill>
                        </a:rPr>
                        <a:t>0,11 t</a:t>
                      </a:r>
                    </a:p>
                  </a:txBody>
                  <a:tcPr marL="25863" marR="25863" marT="12930" marB="12930"/>
                </a:tc>
                <a:extLst>
                  <a:ext uri="{0D108BD9-81ED-4DB2-BD59-A6C34878D82A}">
                    <a16:rowId xmlns:a16="http://schemas.microsoft.com/office/drawing/2014/main" val="3379198127"/>
                  </a:ext>
                </a:extLst>
              </a:tr>
              <a:tr h="412210">
                <a:tc>
                  <a:txBody>
                    <a:bodyPr/>
                    <a:lstStyle/>
                    <a:p>
                      <a:r>
                        <a:rPr lang="de-DE" sz="1700" dirty="0"/>
                        <a:t>Japan</a:t>
                      </a:r>
                    </a:p>
                  </a:txBody>
                  <a:tcPr marL="25863" marR="25863" marT="12930" marB="12930"/>
                </a:tc>
                <a:tc>
                  <a:txBody>
                    <a:bodyPr/>
                    <a:lstStyle/>
                    <a:p>
                      <a:r>
                        <a:rPr lang="de-DE" sz="1700" dirty="0"/>
                        <a:t>0,16 t</a:t>
                      </a:r>
                    </a:p>
                  </a:txBody>
                  <a:tcPr marL="25863" marR="25863" marT="12930" marB="12930"/>
                </a:tc>
                <a:extLst>
                  <a:ext uri="{0D108BD9-81ED-4DB2-BD59-A6C34878D82A}">
                    <a16:rowId xmlns:a16="http://schemas.microsoft.com/office/drawing/2014/main" val="3920055003"/>
                  </a:ext>
                </a:extLst>
              </a:tr>
              <a:tr h="412210">
                <a:tc>
                  <a:txBody>
                    <a:bodyPr/>
                    <a:lstStyle/>
                    <a:p>
                      <a:r>
                        <a:rPr lang="de-DE" sz="1700" dirty="0"/>
                        <a:t>Tschechien</a:t>
                      </a:r>
                    </a:p>
                  </a:txBody>
                  <a:tcPr marL="25863" marR="25863" marT="12930" marB="12930"/>
                </a:tc>
                <a:tc>
                  <a:txBody>
                    <a:bodyPr/>
                    <a:lstStyle/>
                    <a:p>
                      <a:r>
                        <a:rPr lang="de-DE" sz="1700" dirty="0"/>
                        <a:t>0,17 t</a:t>
                      </a:r>
                    </a:p>
                  </a:txBody>
                  <a:tcPr marL="25863" marR="25863" marT="12930" marB="12930"/>
                </a:tc>
                <a:extLst>
                  <a:ext uri="{0D108BD9-81ED-4DB2-BD59-A6C34878D82A}">
                    <a16:rowId xmlns:a16="http://schemas.microsoft.com/office/drawing/2014/main" val="2607291440"/>
                  </a:ext>
                </a:extLst>
              </a:tr>
              <a:tr h="412210">
                <a:tc>
                  <a:txBody>
                    <a:bodyPr/>
                    <a:lstStyle/>
                    <a:p>
                      <a:r>
                        <a:rPr lang="de-DE" sz="1700" dirty="0"/>
                        <a:t>USA</a:t>
                      </a:r>
                    </a:p>
                  </a:txBody>
                  <a:tcPr marL="25863" marR="25863" marT="12930" marB="12930"/>
                </a:tc>
                <a:tc>
                  <a:txBody>
                    <a:bodyPr/>
                    <a:lstStyle/>
                    <a:p>
                      <a:r>
                        <a:rPr lang="de-DE" sz="1700" dirty="0"/>
                        <a:t>0,19 t</a:t>
                      </a:r>
                    </a:p>
                  </a:txBody>
                  <a:tcPr marL="25863" marR="25863" marT="12930" marB="12930"/>
                </a:tc>
                <a:extLst>
                  <a:ext uri="{0D108BD9-81ED-4DB2-BD59-A6C34878D82A}">
                    <a16:rowId xmlns:a16="http://schemas.microsoft.com/office/drawing/2014/main" val="846591563"/>
                  </a:ext>
                </a:extLst>
              </a:tr>
              <a:tr h="412210">
                <a:tc>
                  <a:txBody>
                    <a:bodyPr/>
                    <a:lstStyle/>
                    <a:p>
                      <a:r>
                        <a:rPr lang="de-DE" sz="1700" dirty="0"/>
                        <a:t>Süd-Korea</a:t>
                      </a:r>
                    </a:p>
                  </a:txBody>
                  <a:tcPr marL="25863" marR="25863" marT="12930" marB="12930"/>
                </a:tc>
                <a:tc>
                  <a:txBody>
                    <a:bodyPr/>
                    <a:lstStyle/>
                    <a:p>
                      <a:r>
                        <a:rPr lang="de-DE" sz="1700" dirty="0"/>
                        <a:t>0,22 t</a:t>
                      </a:r>
                    </a:p>
                  </a:txBody>
                  <a:tcPr marL="25863" marR="25863" marT="12930" marB="12930"/>
                </a:tc>
                <a:extLst>
                  <a:ext uri="{0D108BD9-81ED-4DB2-BD59-A6C34878D82A}">
                    <a16:rowId xmlns:a16="http://schemas.microsoft.com/office/drawing/2014/main" val="709280203"/>
                  </a:ext>
                </a:extLst>
              </a:tr>
              <a:tr h="412210">
                <a:tc>
                  <a:txBody>
                    <a:bodyPr/>
                    <a:lstStyle/>
                    <a:p>
                      <a:r>
                        <a:rPr lang="de-DE" sz="1700" dirty="0"/>
                        <a:t>Kanada</a:t>
                      </a:r>
                    </a:p>
                  </a:txBody>
                  <a:tcPr marL="25863" marR="25863" marT="12930" marB="12930"/>
                </a:tc>
                <a:tc>
                  <a:txBody>
                    <a:bodyPr/>
                    <a:lstStyle/>
                    <a:p>
                      <a:r>
                        <a:rPr lang="de-DE" sz="1700" dirty="0"/>
                        <a:t>0,26 t</a:t>
                      </a:r>
                    </a:p>
                  </a:txBody>
                  <a:tcPr marL="25863" marR="25863" marT="12930" marB="12930"/>
                </a:tc>
                <a:extLst>
                  <a:ext uri="{0D108BD9-81ED-4DB2-BD59-A6C34878D82A}">
                    <a16:rowId xmlns:a16="http://schemas.microsoft.com/office/drawing/2014/main" val="2877230013"/>
                  </a:ext>
                </a:extLst>
              </a:tr>
              <a:tr h="412210">
                <a:tc>
                  <a:txBody>
                    <a:bodyPr/>
                    <a:lstStyle/>
                    <a:p>
                      <a:r>
                        <a:rPr lang="de-DE" sz="1700" dirty="0"/>
                        <a:t>Russland</a:t>
                      </a:r>
                    </a:p>
                  </a:txBody>
                  <a:tcPr marL="25863" marR="25863" marT="12930" marB="12930"/>
                </a:tc>
                <a:tc>
                  <a:txBody>
                    <a:bodyPr/>
                    <a:lstStyle/>
                    <a:p>
                      <a:r>
                        <a:rPr lang="de-DE" sz="1700" dirty="0"/>
                        <a:t>0,36 t</a:t>
                      </a:r>
                    </a:p>
                  </a:txBody>
                  <a:tcPr marL="25863" marR="25863" marT="12930" marB="12930"/>
                </a:tc>
                <a:extLst>
                  <a:ext uri="{0D108BD9-81ED-4DB2-BD59-A6C34878D82A}">
                    <a16:rowId xmlns:a16="http://schemas.microsoft.com/office/drawing/2014/main" val="3222508771"/>
                  </a:ext>
                </a:extLst>
              </a:tr>
              <a:tr h="412210">
                <a:tc>
                  <a:txBody>
                    <a:bodyPr/>
                    <a:lstStyle/>
                    <a:p>
                      <a:r>
                        <a:rPr lang="de-DE" sz="1700" dirty="0"/>
                        <a:t>Katar</a:t>
                      </a:r>
                    </a:p>
                  </a:txBody>
                  <a:tcPr marL="25863" marR="25863" marT="12930" marB="12930"/>
                </a:tc>
                <a:tc>
                  <a:txBody>
                    <a:bodyPr/>
                    <a:lstStyle/>
                    <a:p>
                      <a:r>
                        <a:rPr lang="de-DE" sz="1700" dirty="0"/>
                        <a:t>0,41 t</a:t>
                      </a:r>
                    </a:p>
                  </a:txBody>
                  <a:tcPr marL="25863" marR="25863" marT="12930" marB="12930"/>
                </a:tc>
                <a:extLst>
                  <a:ext uri="{0D108BD9-81ED-4DB2-BD59-A6C34878D82A}">
                    <a16:rowId xmlns:a16="http://schemas.microsoft.com/office/drawing/2014/main" val="290663159"/>
                  </a:ext>
                </a:extLst>
              </a:tr>
              <a:tr h="412210">
                <a:tc>
                  <a:txBody>
                    <a:bodyPr/>
                    <a:lstStyle/>
                    <a:p>
                      <a:r>
                        <a:rPr lang="de-DE" sz="1700" dirty="0">
                          <a:solidFill>
                            <a:srgbClr val="FF0000"/>
                          </a:solidFill>
                        </a:rPr>
                        <a:t>China</a:t>
                      </a:r>
                    </a:p>
                  </a:txBody>
                  <a:tcPr marL="25863" marR="25863" marT="12930" marB="12930"/>
                </a:tc>
                <a:tc>
                  <a:txBody>
                    <a:bodyPr/>
                    <a:lstStyle/>
                    <a:p>
                      <a:r>
                        <a:rPr lang="de-DE" sz="1700" dirty="0">
                          <a:solidFill>
                            <a:srgbClr val="FF0000"/>
                          </a:solidFill>
                        </a:rPr>
                        <a:t>0,43 t</a:t>
                      </a:r>
                    </a:p>
                  </a:txBody>
                  <a:tcPr marL="25863" marR="25863" marT="12930" marB="12930"/>
                </a:tc>
                <a:extLst>
                  <a:ext uri="{0D108BD9-81ED-4DB2-BD59-A6C34878D82A}">
                    <a16:rowId xmlns:a16="http://schemas.microsoft.com/office/drawing/2014/main" val="1101082272"/>
                  </a:ext>
                </a:extLst>
              </a:tr>
              <a:tr h="412210">
                <a:tc>
                  <a:txBody>
                    <a:bodyPr/>
                    <a:lstStyle/>
                    <a:p>
                      <a:r>
                        <a:rPr lang="de-DE" sz="1700" dirty="0">
                          <a:solidFill>
                            <a:schemeClr val="tx2">
                              <a:lumMod val="60000"/>
                              <a:lumOff val="40000"/>
                            </a:schemeClr>
                          </a:solidFill>
                        </a:rPr>
                        <a:t>Welt</a:t>
                      </a:r>
                    </a:p>
                  </a:txBody>
                  <a:tcPr marL="25863" marR="25863" marT="12930" marB="12930"/>
                </a:tc>
                <a:tc>
                  <a:txBody>
                    <a:bodyPr/>
                    <a:lstStyle/>
                    <a:p>
                      <a:r>
                        <a:rPr lang="de-DE" sz="1700" dirty="0">
                          <a:solidFill>
                            <a:schemeClr val="tx2">
                              <a:lumMod val="60000"/>
                              <a:lumOff val="40000"/>
                            </a:schemeClr>
                          </a:solidFill>
                        </a:rPr>
                        <a:t>0,24 t</a:t>
                      </a:r>
                    </a:p>
                  </a:txBody>
                  <a:tcPr marL="25863" marR="25863" marT="12930" marB="12930"/>
                </a:tc>
                <a:extLst>
                  <a:ext uri="{0D108BD9-81ED-4DB2-BD59-A6C34878D82A}">
                    <a16:rowId xmlns:a16="http://schemas.microsoft.com/office/drawing/2014/main" val="387155597"/>
                  </a:ext>
                </a:extLst>
              </a:tr>
            </a:tbl>
          </a:graphicData>
        </a:graphic>
      </p:graphicFrame>
      <p:pic>
        <p:nvPicPr>
          <p:cNvPr id="19" name="Grafik 18">
            <a:extLst>
              <a:ext uri="{FF2B5EF4-FFF2-40B4-BE49-F238E27FC236}">
                <a16:creationId xmlns:a16="http://schemas.microsoft.com/office/drawing/2014/main" id="{511C832A-40B7-62EF-8252-0967CD02267C}"/>
              </a:ext>
            </a:extLst>
          </p:cNvPr>
          <p:cNvPicPr>
            <a:picLocks noChangeAspect="1"/>
          </p:cNvPicPr>
          <p:nvPr/>
        </p:nvPicPr>
        <p:blipFill>
          <a:blip r:embed="rId3"/>
          <a:stretch>
            <a:fillRect/>
          </a:stretch>
        </p:blipFill>
        <p:spPr>
          <a:xfrm>
            <a:off x="3060000" y="3118077"/>
            <a:ext cx="2756839" cy="310923"/>
          </a:xfrm>
          <a:prstGeom prst="rect">
            <a:avLst/>
          </a:prstGeom>
        </p:spPr>
      </p:pic>
      <p:pic>
        <p:nvPicPr>
          <p:cNvPr id="20" name="Grafik 19">
            <a:extLst>
              <a:ext uri="{FF2B5EF4-FFF2-40B4-BE49-F238E27FC236}">
                <a16:creationId xmlns:a16="http://schemas.microsoft.com/office/drawing/2014/main" id="{DCC7AB3B-B670-A275-1CDE-5EC44864531F}"/>
              </a:ext>
            </a:extLst>
          </p:cNvPr>
          <p:cNvPicPr>
            <a:picLocks noChangeAspect="1"/>
          </p:cNvPicPr>
          <p:nvPr/>
        </p:nvPicPr>
        <p:blipFill>
          <a:blip r:embed="rId4"/>
          <a:stretch>
            <a:fillRect/>
          </a:stretch>
        </p:blipFill>
        <p:spPr>
          <a:xfrm>
            <a:off x="8938323" y="5518392"/>
            <a:ext cx="2511209" cy="353599"/>
          </a:xfrm>
          <a:prstGeom prst="rect">
            <a:avLst/>
          </a:prstGeom>
        </p:spPr>
      </p:pic>
      <p:pic>
        <p:nvPicPr>
          <p:cNvPr id="27" name="Grafik 26">
            <a:extLst>
              <a:ext uri="{FF2B5EF4-FFF2-40B4-BE49-F238E27FC236}">
                <a16:creationId xmlns:a16="http://schemas.microsoft.com/office/drawing/2014/main" id="{C677F75A-00AB-E6D4-0853-DDE7AA8810F4}"/>
              </a:ext>
            </a:extLst>
          </p:cNvPr>
          <p:cNvPicPr preferRelativeResize="0">
            <a:picLocks/>
          </p:cNvPicPr>
          <p:nvPr/>
        </p:nvPicPr>
        <p:blipFill>
          <a:blip r:embed="rId5"/>
          <a:stretch>
            <a:fillRect/>
          </a:stretch>
        </p:blipFill>
        <p:spPr>
          <a:xfrm>
            <a:off x="6054292" y="233783"/>
            <a:ext cx="2776508" cy="6132034"/>
          </a:xfrm>
          <a:prstGeom prst="rect">
            <a:avLst/>
          </a:prstGeom>
        </p:spPr>
      </p:pic>
    </p:spTree>
    <p:extLst>
      <p:ext uri="{BB962C8B-B14F-4D97-AF65-F5344CB8AC3E}">
        <p14:creationId xmlns:p14="http://schemas.microsoft.com/office/powerpoint/2010/main" val="371165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Himmel, Wolke, draußen, Verschmutzung enthält.&#10;&#10;Automatisch generierte Beschreibung">
            <a:extLst>
              <a:ext uri="{FF2B5EF4-FFF2-40B4-BE49-F238E27FC236}">
                <a16:creationId xmlns:a16="http://schemas.microsoft.com/office/drawing/2014/main" id="{D9865418-2205-C7A2-B5D0-B9ABEF07C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4035" y="478972"/>
            <a:ext cx="5025165" cy="5653310"/>
          </a:xfrm>
          <a:prstGeom prst="rect">
            <a:avLst/>
          </a:prstGeom>
        </p:spPr>
      </p:pic>
      <p:pic>
        <p:nvPicPr>
          <p:cNvPr id="6" name="Grafik 5" descr="Ein Bild, das Himmel, draußen, Wolke, Luftfotografie enthält.&#10;&#10;Automatisch generierte Beschreibung">
            <a:extLst>
              <a:ext uri="{FF2B5EF4-FFF2-40B4-BE49-F238E27FC236}">
                <a16:creationId xmlns:a16="http://schemas.microsoft.com/office/drawing/2014/main" id="{9AF53106-CCE6-CF5C-87D1-0103AC2CF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837" y="478972"/>
            <a:ext cx="5025164" cy="5653310"/>
          </a:xfrm>
          <a:prstGeom prst="rect">
            <a:avLst/>
          </a:prstGeom>
        </p:spPr>
      </p:pic>
      <p:sp>
        <p:nvSpPr>
          <p:cNvPr id="7" name="Textfeld 6">
            <a:extLst>
              <a:ext uri="{FF2B5EF4-FFF2-40B4-BE49-F238E27FC236}">
                <a16:creationId xmlns:a16="http://schemas.microsoft.com/office/drawing/2014/main" id="{4128A8B5-6CCB-A86F-2BCA-A75B46B59C26}"/>
              </a:ext>
            </a:extLst>
          </p:cNvPr>
          <p:cNvSpPr txBox="1"/>
          <p:nvPr/>
        </p:nvSpPr>
        <p:spPr>
          <a:xfrm>
            <a:off x="6114195" y="766470"/>
            <a:ext cx="5006968" cy="1200329"/>
          </a:xfrm>
          <a:prstGeom prst="rect">
            <a:avLst/>
          </a:prstGeom>
          <a:noFill/>
          <a:effectLst>
            <a:glow rad="317500">
              <a:schemeClr val="bg1">
                <a:alpha val="99000"/>
              </a:schemeClr>
            </a:glow>
          </a:effectLst>
          <a:scene3d>
            <a:camera prst="orthographicFront"/>
            <a:lightRig rig="threePt" dir="t"/>
          </a:scene3d>
          <a:sp3d>
            <a:contourClr>
              <a:schemeClr val="bg1"/>
            </a:contourClr>
          </a:sp3d>
        </p:spPr>
        <p:txBody>
          <a:bodyPr wrap="square" rtlCol="0">
            <a:spAutoFit/>
            <a:sp3d>
              <a:extrusionClr>
                <a:schemeClr val="bg1"/>
              </a:extrusionClr>
              <a:contourClr>
                <a:schemeClr val="bg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t>Das bedeutet:</a:t>
            </a:r>
            <a:br>
              <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br>
            <a:endParaRPr kumimoji="0" 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mn-cs"/>
            </a:endParaRPr>
          </a:p>
        </p:txBody>
      </p:sp>
      <p:sp>
        <p:nvSpPr>
          <p:cNvPr id="5" name="Textfeld 4">
            <a:extLst>
              <a:ext uri="{FF2B5EF4-FFF2-40B4-BE49-F238E27FC236}">
                <a16:creationId xmlns:a16="http://schemas.microsoft.com/office/drawing/2014/main" id="{FD622854-7B83-4883-91C5-160EC9A78ED6}"/>
              </a:ext>
            </a:extLst>
          </p:cNvPr>
          <p:cNvSpPr txBox="1"/>
          <p:nvPr/>
        </p:nvSpPr>
        <p:spPr>
          <a:xfrm>
            <a:off x="6114195" y="1315110"/>
            <a:ext cx="5006968" cy="3416320"/>
          </a:xfrm>
          <a:prstGeom prst="rect">
            <a:avLst/>
          </a:prstGeom>
          <a:noFill/>
          <a:effectLst>
            <a:glow rad="317500">
              <a:schemeClr val="bg1">
                <a:alpha val="99000"/>
              </a:schemeClr>
            </a:glow>
          </a:effectLst>
          <a:scene3d>
            <a:camera prst="orthographicFront"/>
            <a:lightRig rig="threePt" dir="t"/>
          </a:scene3d>
          <a:sp3d>
            <a:contourClr>
              <a:schemeClr val="bg1"/>
            </a:contourClr>
          </a:sp3d>
        </p:spPr>
        <p:txBody>
          <a:bodyPr wrap="square" rtlCol="0">
            <a:spAutoFit/>
            <a:sp3d>
              <a:extrusionClr>
                <a:schemeClr val="bg1"/>
              </a:extrusionClr>
              <a:contourClr>
                <a:schemeClr val="bg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t>Eine Verlagerung </a:t>
            </a:r>
            <a:br>
              <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br>
            <a:r>
              <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t>einer Produktion </a:t>
            </a:r>
            <a:br>
              <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br>
            <a:r>
              <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t>aus Deutschland </a:t>
            </a:r>
            <a:br>
              <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br>
            <a:r>
              <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t>nach China </a:t>
            </a:r>
            <a:br>
              <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br>
            <a:endParaRPr kumimoji="0" 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mn-cs"/>
            </a:endParaRPr>
          </a:p>
        </p:txBody>
      </p:sp>
      <p:sp>
        <p:nvSpPr>
          <p:cNvPr id="8" name="Textfeld 7">
            <a:extLst>
              <a:ext uri="{FF2B5EF4-FFF2-40B4-BE49-F238E27FC236}">
                <a16:creationId xmlns:a16="http://schemas.microsoft.com/office/drawing/2014/main" id="{1157656A-4E7C-421C-8A22-EED0DCD52C5A}"/>
              </a:ext>
            </a:extLst>
          </p:cNvPr>
          <p:cNvSpPr txBox="1"/>
          <p:nvPr/>
        </p:nvSpPr>
        <p:spPr>
          <a:xfrm>
            <a:off x="6114195" y="3507547"/>
            <a:ext cx="5006968" cy="2308324"/>
          </a:xfrm>
          <a:prstGeom prst="rect">
            <a:avLst/>
          </a:prstGeom>
          <a:noFill/>
          <a:effectLst>
            <a:glow rad="317500">
              <a:schemeClr val="bg1">
                <a:alpha val="99000"/>
              </a:schemeClr>
            </a:glow>
          </a:effectLst>
          <a:scene3d>
            <a:camera prst="orthographicFront"/>
            <a:lightRig rig="threePt" dir="t"/>
          </a:scene3d>
          <a:sp3d>
            <a:contourClr>
              <a:schemeClr val="bg1"/>
            </a:contourClr>
          </a:sp3d>
        </p:spPr>
        <p:txBody>
          <a:bodyPr wrap="square" rtlCol="0">
            <a:spAutoFit/>
            <a:sp3d>
              <a:extrusionClr>
                <a:schemeClr val="bg1"/>
              </a:extrusionClr>
              <a:contourClr>
                <a:schemeClr val="bg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t>erhöht </a:t>
            </a:r>
            <a:br>
              <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br>
            <a:r>
              <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t>die CO</a:t>
            </a:r>
            <a:r>
              <a:rPr kumimoji="0" lang="de-DE" altLang="de-DE" sz="3600" u="none" strike="noStrike" kern="1200" cap="none" spc="100" normalizeH="0" baseline="-2500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t>2</a:t>
            </a:r>
            <a:r>
              <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t>- Emission </a:t>
            </a:r>
            <a:br>
              <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br>
            <a:r>
              <a:rPr kumimoji="0" lang="de-DE" alt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Arial" panose="020B0604020202020204" pitchFamily="34" charset="0"/>
              </a:rPr>
              <a:t>auf  das Vierfache</a:t>
            </a:r>
            <a:endParaRPr kumimoji="0" lang="de-DE" sz="3600" u="none" strike="noStrike" kern="1200" cap="none" spc="100" normalizeH="0" baseline="0" noProof="0" dirty="0">
              <a:ln w="15875" cap="sq" cmpd="thickThin">
                <a:solidFill>
                  <a:schemeClr val="bg1"/>
                </a:solidFill>
                <a:prstDash val="solid"/>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20798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E7D737-A9CD-836C-5EBA-3590C4DB0974}"/>
              </a:ext>
            </a:extLst>
          </p:cNvPr>
          <p:cNvSpPr>
            <a:spLocks noGrp="1"/>
          </p:cNvSpPr>
          <p:nvPr>
            <p:ph type="title" idx="4294967295"/>
          </p:nvPr>
        </p:nvSpPr>
        <p:spPr>
          <a:xfrm>
            <a:off x="3251459" y="217488"/>
            <a:ext cx="8902441" cy="7191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r>
              <a:rPr lang="de-DE" sz="2800" b="1" dirty="0">
                <a:solidFill>
                  <a:schemeClr val="bg1"/>
                </a:solidFill>
              </a:rPr>
              <a:t>Bei zu viel Strom aus Erneuerbaren </a:t>
            </a:r>
            <a:r>
              <a:rPr lang="de-DE" sz="2800" b="1" spc="100" dirty="0">
                <a:solidFill>
                  <a:schemeClr val="bg1"/>
                </a:solidFill>
              </a:rPr>
              <a:t>Energien zahlt der Steuerzahler: im Juni 2025 2,175 Milliarden €</a:t>
            </a:r>
          </a:p>
        </p:txBody>
      </p:sp>
      <p:sp>
        <p:nvSpPr>
          <p:cNvPr id="8" name="Textfeld 7">
            <a:extLst>
              <a:ext uri="{FF2B5EF4-FFF2-40B4-BE49-F238E27FC236}">
                <a16:creationId xmlns:a16="http://schemas.microsoft.com/office/drawing/2014/main" id="{0A2857BA-95CF-C21D-28E7-9CB9565E91A7}"/>
              </a:ext>
            </a:extLst>
          </p:cNvPr>
          <p:cNvSpPr txBox="1"/>
          <p:nvPr/>
        </p:nvSpPr>
        <p:spPr>
          <a:xfrm>
            <a:off x="5856035" y="6502990"/>
            <a:ext cx="59658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Calibri"/>
                <a:ea typeface="+mn-ea"/>
                <a:cs typeface="+mn-cs"/>
              </a:rPr>
              <a:t>Quelle: R. Schuster Vernunftkraft </a:t>
            </a:r>
            <a:r>
              <a:rPr lang="de-DE" sz="1400" dirty="0">
                <a:solidFill>
                  <a:schemeClr val="bg1"/>
                </a:solidFill>
                <a:latin typeface="Calibri"/>
              </a:rPr>
              <a:t>Juni</a:t>
            </a:r>
            <a:r>
              <a:rPr kumimoji="0" lang="de-DE" sz="1400" b="0" i="0" u="none" strike="noStrike" kern="1200" cap="none" spc="0" normalizeH="0" baseline="0" noProof="0" dirty="0">
                <a:ln>
                  <a:noFill/>
                </a:ln>
                <a:solidFill>
                  <a:schemeClr val="bg1"/>
                </a:solidFill>
                <a:effectLst/>
                <a:uLnTx/>
                <a:uFillTx/>
                <a:latin typeface="Calibri"/>
                <a:ea typeface="+mn-ea"/>
                <a:cs typeface="+mn-cs"/>
              </a:rPr>
              <a:t>.2025 und netztransparenz.de</a:t>
            </a:r>
          </a:p>
        </p:txBody>
      </p:sp>
      <p:grpSp>
        <p:nvGrpSpPr>
          <p:cNvPr id="17" name="Gruppieren 16">
            <a:extLst>
              <a:ext uri="{FF2B5EF4-FFF2-40B4-BE49-F238E27FC236}">
                <a16:creationId xmlns:a16="http://schemas.microsoft.com/office/drawing/2014/main" id="{836872A4-C04C-A1DE-E32E-9969174F8F13}"/>
              </a:ext>
            </a:extLst>
          </p:cNvPr>
          <p:cNvGrpSpPr/>
          <p:nvPr/>
        </p:nvGrpSpPr>
        <p:grpSpPr>
          <a:xfrm>
            <a:off x="324125" y="719353"/>
            <a:ext cx="2933151" cy="2941126"/>
            <a:chOff x="324125" y="811504"/>
            <a:chExt cx="2933151" cy="3004822"/>
          </a:xfrm>
        </p:grpSpPr>
        <p:grpSp>
          <p:nvGrpSpPr>
            <p:cNvPr id="13" name="Gruppieren 12">
              <a:extLst>
                <a:ext uri="{FF2B5EF4-FFF2-40B4-BE49-F238E27FC236}">
                  <a16:creationId xmlns:a16="http://schemas.microsoft.com/office/drawing/2014/main" id="{F9CA82D7-DD8E-E8C6-264B-FB038A9C70EF}"/>
                </a:ext>
              </a:extLst>
            </p:cNvPr>
            <p:cNvGrpSpPr/>
            <p:nvPr/>
          </p:nvGrpSpPr>
          <p:grpSpPr>
            <a:xfrm>
              <a:off x="377572" y="1508002"/>
              <a:ext cx="2879704" cy="2308324"/>
              <a:chOff x="377572" y="1508002"/>
              <a:chExt cx="2879704" cy="2308324"/>
            </a:xfrm>
          </p:grpSpPr>
          <p:sp>
            <p:nvSpPr>
              <p:cNvPr id="10" name="Richtungspfeil 9">
                <a:extLst>
                  <a:ext uri="{FF2B5EF4-FFF2-40B4-BE49-F238E27FC236}">
                    <a16:creationId xmlns:a16="http://schemas.microsoft.com/office/drawing/2014/main" id="{7FFC8443-DA63-6A0C-B96C-248EFEB97936}"/>
                  </a:ext>
                </a:extLst>
              </p:cNvPr>
              <p:cNvSpPr/>
              <p:nvPr/>
            </p:nvSpPr>
            <p:spPr>
              <a:xfrm>
                <a:off x="377572" y="1508002"/>
                <a:ext cx="2879704" cy="2308324"/>
              </a:xfrm>
              <a:prstGeom prst="homePlate">
                <a:avLst>
                  <a:gd name="adj" fmla="val 1721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feld 6">
                <a:extLst>
                  <a:ext uri="{FF2B5EF4-FFF2-40B4-BE49-F238E27FC236}">
                    <a16:creationId xmlns:a16="http://schemas.microsoft.com/office/drawing/2014/main" id="{4DBF72A8-F019-F1E9-01BE-A57C74C16CC9}"/>
                  </a:ext>
                </a:extLst>
              </p:cNvPr>
              <p:cNvSpPr txBox="1"/>
              <p:nvPr/>
            </p:nvSpPr>
            <p:spPr>
              <a:xfrm>
                <a:off x="382134" y="1772878"/>
                <a:ext cx="2684070" cy="1855210"/>
              </a:xfrm>
              <a:prstGeom prst="rect">
                <a:avLst/>
              </a:prstGeom>
              <a:noFill/>
            </p:spPr>
            <p:txBody>
              <a:bodyPr wrap="square" rtlCol="0">
                <a:spAutoFit/>
              </a:bodyPr>
              <a:lstStyle>
                <a:defPPr>
                  <a:defRPr lang="de-DE"/>
                </a:defPPr>
                <a:lvl1pPr marL="213750" indent="-213750">
                  <a:buFont typeface="Wingdings" pitchFamily="2" charset="2"/>
                  <a:buChar char="§"/>
                  <a:defRPr sz="1400"/>
                </a:lvl1pPr>
              </a:lstStyle>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de-DE" sz="1400" b="0" i="0" u="none" strike="noStrike" kern="1200" cap="none" spc="0" normalizeH="0" baseline="0" noProof="0" dirty="0">
                    <a:ln>
                      <a:noFill/>
                    </a:ln>
                    <a:solidFill>
                      <a:prstClr val="black"/>
                    </a:solidFill>
                    <a:effectLst/>
                    <a:uLnTx/>
                    <a:uFillTx/>
                    <a:latin typeface="Calibri"/>
                    <a:ea typeface="+mn-ea"/>
                    <a:cs typeface="+mn-cs"/>
                  </a:rPr>
                  <a:t>In der Mittagssonne </a:t>
                </a:r>
                <a:br>
                  <a:rPr kumimoji="0" lang="de-DE" sz="1400" b="0" i="0" u="none" strike="noStrike" kern="1200" cap="none" spc="0" normalizeH="0" baseline="0" noProof="0" dirty="0">
                    <a:ln>
                      <a:noFill/>
                    </a:ln>
                    <a:solidFill>
                      <a:prstClr val="black"/>
                    </a:solidFill>
                    <a:effectLst/>
                    <a:uLnTx/>
                    <a:uFillTx/>
                    <a:latin typeface="Calibri"/>
                    <a:ea typeface="+mn-ea"/>
                    <a:cs typeface="+mn-cs"/>
                  </a:rPr>
                </a:br>
                <a:r>
                  <a:rPr kumimoji="0" lang="de-DE" sz="1400" b="0" i="0" u="none" strike="noStrike" kern="1200" cap="none" spc="0" normalizeH="0" baseline="0" noProof="0" dirty="0">
                    <a:ln>
                      <a:noFill/>
                    </a:ln>
                    <a:solidFill>
                      <a:prstClr val="black"/>
                    </a:solidFill>
                    <a:effectLst/>
                    <a:uLnTx/>
                    <a:uFillTx/>
                    <a:latin typeface="Calibri"/>
                    <a:ea typeface="+mn-ea"/>
                    <a:cs typeface="+mn-cs"/>
                  </a:rPr>
                  <a:t>gibt es zu viel Strom durch PV</a:t>
                </a:r>
                <a:br>
                  <a:rPr kumimoji="0" lang="de-DE" sz="1400" b="0" i="0" u="none" strike="noStrike" kern="1200" cap="none" spc="0" normalizeH="0" baseline="0" noProof="0" dirty="0">
                    <a:ln>
                      <a:noFill/>
                    </a:ln>
                    <a:solidFill>
                      <a:prstClr val="black"/>
                    </a:solidFill>
                    <a:effectLst/>
                    <a:uLnTx/>
                    <a:uFillTx/>
                    <a:latin typeface="Calibri"/>
                    <a:ea typeface="+mn-ea"/>
                    <a:cs typeface="+mn-cs"/>
                  </a:rPr>
                </a:br>
                <a:endParaRPr kumimoji="0" lang="de-DE" sz="1400" b="0" i="0" u="none" strike="noStrike" kern="1200" cap="none" spc="0" normalizeH="0" baseline="0" noProof="0" dirty="0">
                  <a:ln>
                    <a:noFill/>
                  </a:ln>
                  <a:solidFill>
                    <a:prstClr val="black"/>
                  </a:solidFill>
                  <a:effectLst/>
                  <a:uLnTx/>
                  <a:uFillTx/>
                  <a:latin typeface="Calibri"/>
                  <a:ea typeface="+mn-ea"/>
                  <a:cs typeface="+mn-cs"/>
                </a:endParaRPr>
              </a:p>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de-DE" sz="1400" b="0" i="0" u="none" strike="noStrike" kern="1200" cap="none" spc="0" normalizeH="0" baseline="0" noProof="0" dirty="0">
                    <a:ln>
                      <a:noFill/>
                    </a:ln>
                    <a:solidFill>
                      <a:prstClr val="black"/>
                    </a:solidFill>
                    <a:effectLst/>
                    <a:uLnTx/>
                    <a:uFillTx/>
                    <a:latin typeface="Calibri"/>
                    <a:ea typeface="+mn-ea"/>
                    <a:cs typeface="+mn-cs"/>
                  </a:rPr>
                  <a:t>Ca. 15 % des Strom muss aus konventionellen Kraftwerken mit rotierender Masse zur Frequenzstabilisierung </a:t>
                </a:r>
                <a:br>
                  <a:rPr kumimoji="0" lang="de-DE" sz="1400" b="0" i="0" u="none" strike="noStrike" kern="1200" cap="none" spc="0" normalizeH="0" baseline="0" noProof="0" dirty="0">
                    <a:ln>
                      <a:noFill/>
                    </a:ln>
                    <a:solidFill>
                      <a:prstClr val="black"/>
                    </a:solidFill>
                    <a:effectLst/>
                    <a:uLnTx/>
                    <a:uFillTx/>
                    <a:latin typeface="Calibri"/>
                    <a:ea typeface="+mn-ea"/>
                    <a:cs typeface="+mn-cs"/>
                  </a:rPr>
                </a:br>
                <a:r>
                  <a:rPr kumimoji="0" lang="de-DE" sz="1400" b="0" i="0" u="none" strike="noStrike" kern="1200" cap="none" spc="0" normalizeH="0" baseline="0" noProof="0" dirty="0">
                    <a:ln>
                      <a:noFill/>
                    </a:ln>
                    <a:solidFill>
                      <a:prstClr val="black"/>
                    </a:solidFill>
                    <a:effectLst/>
                    <a:uLnTx/>
                    <a:uFillTx/>
                    <a:latin typeface="Calibri"/>
                    <a:ea typeface="+mn-ea"/>
                    <a:cs typeface="+mn-cs"/>
                  </a:rPr>
                  <a:t>zusätzlich  generiert werden. </a:t>
                </a:r>
              </a:p>
            </p:txBody>
          </p:sp>
        </p:grpSp>
        <p:sp>
          <p:nvSpPr>
            <p:cNvPr id="16" name="Textfeld 15">
              <a:extLst>
                <a:ext uri="{FF2B5EF4-FFF2-40B4-BE49-F238E27FC236}">
                  <a16:creationId xmlns:a16="http://schemas.microsoft.com/office/drawing/2014/main" id="{FCEF3B9B-71B7-907A-0764-1AEA72623945}"/>
                </a:ext>
              </a:extLst>
            </p:cNvPr>
            <p:cNvSpPr txBox="1"/>
            <p:nvPr/>
          </p:nvSpPr>
          <p:spPr>
            <a:xfrm>
              <a:off x="324125" y="811504"/>
              <a:ext cx="2257708" cy="66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Erläuterung zur Stromproduktion</a:t>
              </a:r>
            </a:p>
          </p:txBody>
        </p:sp>
      </p:grpSp>
      <p:grpSp>
        <p:nvGrpSpPr>
          <p:cNvPr id="23" name="Gruppieren 22">
            <a:extLst>
              <a:ext uri="{FF2B5EF4-FFF2-40B4-BE49-F238E27FC236}">
                <a16:creationId xmlns:a16="http://schemas.microsoft.com/office/drawing/2014/main" id="{0A5B56A5-8C21-2DB5-3677-6A460B17EC3F}"/>
              </a:ext>
            </a:extLst>
          </p:cNvPr>
          <p:cNvGrpSpPr/>
          <p:nvPr/>
        </p:nvGrpSpPr>
        <p:grpSpPr>
          <a:xfrm>
            <a:off x="276532" y="3800398"/>
            <a:ext cx="3489578" cy="2927911"/>
            <a:chOff x="276532" y="3895648"/>
            <a:chExt cx="3489578" cy="2927911"/>
          </a:xfrm>
        </p:grpSpPr>
        <p:sp>
          <p:nvSpPr>
            <p:cNvPr id="12" name="Richtungspfeil 11">
              <a:extLst>
                <a:ext uri="{FF2B5EF4-FFF2-40B4-BE49-F238E27FC236}">
                  <a16:creationId xmlns:a16="http://schemas.microsoft.com/office/drawing/2014/main" id="{867E2ACC-A493-88C2-6708-04FA32A44D17}"/>
                </a:ext>
              </a:extLst>
            </p:cNvPr>
            <p:cNvSpPr/>
            <p:nvPr/>
          </p:nvSpPr>
          <p:spPr>
            <a:xfrm>
              <a:off x="371755" y="4255615"/>
              <a:ext cx="2879704" cy="2308324"/>
            </a:xfrm>
            <a:prstGeom prst="homePlate">
              <a:avLst>
                <a:gd name="adj" fmla="val 1721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feld 4">
              <a:extLst>
                <a:ext uri="{FF2B5EF4-FFF2-40B4-BE49-F238E27FC236}">
                  <a16:creationId xmlns:a16="http://schemas.microsoft.com/office/drawing/2014/main" id="{5FE74AE8-593C-DBEA-4F41-F5B8E56388A2}"/>
                </a:ext>
              </a:extLst>
            </p:cNvPr>
            <p:cNvSpPr txBox="1"/>
            <p:nvPr/>
          </p:nvSpPr>
          <p:spPr>
            <a:xfrm>
              <a:off x="380421" y="4253625"/>
              <a:ext cx="2743223" cy="2569934"/>
            </a:xfrm>
            <a:prstGeom prst="rect">
              <a:avLst/>
            </a:prstGeom>
            <a:noFill/>
          </p:spPr>
          <p:txBody>
            <a:bodyPr wrap="square" rtlCol="0">
              <a:spAutoFit/>
            </a:bodyPr>
            <a:lstStyle/>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de-DE" sz="1400" b="0" i="0" u="none" strike="noStrike" kern="1200" cap="none" spc="0" normalizeH="0" baseline="0" noProof="0" dirty="0">
                  <a:ln>
                    <a:noFill/>
                  </a:ln>
                  <a:solidFill>
                    <a:prstClr val="black"/>
                  </a:solidFill>
                  <a:effectLst/>
                  <a:uLnTx/>
                  <a:uFillTx/>
                  <a:latin typeface="Calibri"/>
                  <a:ea typeface="+mn-ea"/>
                  <a:cs typeface="+mn-cs"/>
                </a:rPr>
                <a:t>Die Folge: Der Börsenpreis </a:t>
              </a:r>
              <a:br>
                <a:rPr kumimoji="0" lang="de-DE" sz="1400" b="0" i="0" u="none" strike="noStrike" kern="1200" cap="none" spc="0" normalizeH="0" baseline="0" noProof="0" dirty="0">
                  <a:ln>
                    <a:noFill/>
                  </a:ln>
                  <a:solidFill>
                    <a:prstClr val="black"/>
                  </a:solidFill>
                  <a:effectLst/>
                  <a:uLnTx/>
                  <a:uFillTx/>
                  <a:latin typeface="Calibri"/>
                  <a:ea typeface="+mn-ea"/>
                  <a:cs typeface="+mn-cs"/>
                </a:rPr>
              </a:br>
              <a:r>
                <a:rPr kumimoji="0" lang="de-DE" sz="1400" b="0" i="0" u="none" strike="noStrike" kern="1200" cap="none" spc="0" normalizeH="0" baseline="0" noProof="0" dirty="0">
                  <a:ln>
                    <a:noFill/>
                  </a:ln>
                  <a:solidFill>
                    <a:prstClr val="black"/>
                  </a:solidFill>
                  <a:effectLst/>
                  <a:uLnTx/>
                  <a:uFillTx/>
                  <a:latin typeface="Calibri"/>
                  <a:ea typeface="+mn-ea"/>
                  <a:cs typeface="+mn-cs"/>
                </a:rPr>
                <a:t>für Strom sinkt gegen Null  und wird sogar negativ</a:t>
              </a:r>
            </a:p>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de-DE" sz="700" b="0" i="0" u="none" strike="noStrike" kern="1200" cap="none" spc="0" normalizeH="0" baseline="0" noProof="0" dirty="0">
                <a:ln>
                  <a:noFill/>
                </a:ln>
                <a:solidFill>
                  <a:prstClr val="black"/>
                </a:solidFill>
                <a:effectLst/>
                <a:uLnTx/>
                <a:uFillTx/>
                <a:latin typeface="Calibri"/>
                <a:ea typeface="+mn-ea"/>
                <a:cs typeface="+mn-cs"/>
              </a:endParaRPr>
            </a:p>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de-DE" sz="1400" b="0" i="0" u="none" strike="noStrike" kern="1200" cap="none" spc="0" normalizeH="0" baseline="0" noProof="0" dirty="0">
                  <a:ln>
                    <a:noFill/>
                  </a:ln>
                  <a:solidFill>
                    <a:prstClr val="black"/>
                  </a:solidFill>
                  <a:effectLst/>
                  <a:uLnTx/>
                  <a:uFillTx/>
                  <a:latin typeface="Calibri"/>
                  <a:ea typeface="+mn-ea"/>
                  <a:cs typeface="+mn-cs"/>
                </a:rPr>
                <a:t>Die Differenz zwischen EEG Vergütung und Börsenpreis wird trotzdem bezahlt </a:t>
              </a:r>
            </a:p>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de-DE" sz="900" b="0" i="0" u="none" strike="noStrike" kern="1200" cap="none" spc="0" normalizeH="0" baseline="0" noProof="0" dirty="0">
                <a:ln>
                  <a:noFill/>
                </a:ln>
                <a:solidFill>
                  <a:prstClr val="black"/>
                </a:solidFill>
                <a:effectLst/>
                <a:uLnTx/>
                <a:uFillTx/>
                <a:latin typeface="Calibri"/>
                <a:ea typeface="+mn-ea"/>
                <a:cs typeface="+mn-cs"/>
              </a:endParaRPr>
            </a:p>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de-DE" sz="1400" b="0" i="0" u="none" strike="noStrike" kern="1200" cap="none" spc="0" normalizeH="0" baseline="0" noProof="0" dirty="0">
                  <a:ln>
                    <a:noFill/>
                  </a:ln>
                  <a:solidFill>
                    <a:prstClr val="black"/>
                  </a:solidFill>
                  <a:effectLst/>
                  <a:uLnTx/>
                  <a:uFillTx/>
                  <a:latin typeface="Calibri"/>
                  <a:ea typeface="+mn-ea"/>
                  <a:cs typeface="+mn-cs"/>
                </a:rPr>
                <a:t>Zahlungen aus Steuergeldern </a:t>
              </a:r>
              <a:br>
                <a:rPr kumimoji="0" lang="de-DE" sz="1400" b="0" i="0" u="none" strike="noStrike" kern="1200" cap="none" spc="0" normalizeH="0" baseline="0" noProof="0" dirty="0">
                  <a:ln>
                    <a:noFill/>
                  </a:ln>
                  <a:solidFill>
                    <a:prstClr val="black"/>
                  </a:solidFill>
                  <a:effectLst/>
                  <a:uLnTx/>
                  <a:uFillTx/>
                  <a:latin typeface="Calibri"/>
                  <a:ea typeface="+mn-ea"/>
                  <a:cs typeface="+mn-cs"/>
                </a:rPr>
              </a:br>
              <a:r>
                <a:rPr kumimoji="0" lang="de-DE" sz="1400" b="0" i="0" u="none" strike="noStrike" kern="1200" cap="none" spc="0" normalizeH="0" baseline="0" noProof="0" dirty="0">
                  <a:ln>
                    <a:noFill/>
                  </a:ln>
                  <a:solidFill>
                    <a:prstClr val="black"/>
                  </a:solidFill>
                  <a:effectLst/>
                  <a:uLnTx/>
                  <a:uFillTx/>
                  <a:latin typeface="Calibri"/>
                  <a:ea typeface="+mn-ea"/>
                  <a:cs typeface="+mn-cs"/>
                </a:rPr>
                <a:t>im </a:t>
              </a:r>
              <a:r>
                <a:rPr kumimoji="0" lang="de-DE" sz="1400" b="1" i="0" u="none" strike="noStrike" kern="1200" cap="none" spc="0" normalizeH="0" baseline="0" noProof="0" dirty="0">
                  <a:ln>
                    <a:noFill/>
                  </a:ln>
                  <a:solidFill>
                    <a:prstClr val="black"/>
                  </a:solidFill>
                  <a:effectLst/>
                  <a:uLnTx/>
                  <a:uFillTx/>
                  <a:latin typeface="Calibri"/>
                  <a:ea typeface="+mn-ea"/>
                  <a:cs typeface="+mn-cs"/>
                </a:rPr>
                <a:t>Juni 2025:</a:t>
              </a:r>
            </a:p>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r>
                <a:rPr lang="de-DE" sz="1400" b="1" dirty="0">
                  <a:solidFill>
                    <a:srgbClr val="FF0000"/>
                  </a:solidFill>
                  <a:effectLst/>
                  <a:latin typeface="Calibri" panose="020F0502020204030204" pitchFamily="34" charset="0"/>
                  <a:ea typeface="Times New Roman" panose="02020603050405020304" pitchFamily="18" charset="0"/>
                </a:rPr>
                <a:t>-2.175.224.543,3 € </a:t>
              </a:r>
              <a:r>
                <a:rPr kumimoji="0" lang="de-DE" sz="1400" b="1" i="0" u="none" strike="noStrike" kern="1200" cap="none" spc="0" normalizeH="0" baseline="0" noProof="0" dirty="0">
                  <a:ln>
                    <a:noFill/>
                  </a:ln>
                  <a:solidFill>
                    <a:srgbClr val="C00000"/>
                  </a:solidFill>
                  <a:effectLst/>
                  <a:uLnTx/>
                  <a:uFillTx/>
                  <a:latin typeface="Calibri"/>
                  <a:ea typeface="+mn-ea"/>
                  <a:cs typeface="+mn-cs"/>
                </a:rPr>
                <a:t>€ </a:t>
              </a:r>
            </a:p>
            <a:p>
              <a:pPr marL="213750" marR="0" lvl="0" indent="-21375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de-DE"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feld 17">
              <a:extLst>
                <a:ext uri="{FF2B5EF4-FFF2-40B4-BE49-F238E27FC236}">
                  <a16:creationId xmlns:a16="http://schemas.microsoft.com/office/drawing/2014/main" id="{F8AF9EDA-06D5-7CD3-E4F4-2FDC98060068}"/>
                </a:ext>
              </a:extLst>
            </p:cNvPr>
            <p:cNvSpPr txBox="1"/>
            <p:nvPr/>
          </p:nvSpPr>
          <p:spPr>
            <a:xfrm>
              <a:off x="276532" y="3895648"/>
              <a:ext cx="3489578"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b="1" i="0" u="none" strike="noStrike" kern="1200" cap="none" spc="-50" normalizeH="0" noProof="0" dirty="0">
                  <a:ln>
                    <a:noFill/>
                  </a:ln>
                  <a:solidFill>
                    <a:schemeClr val="bg1"/>
                  </a:solidFill>
                  <a:effectLst/>
                  <a:uLnTx/>
                  <a:uFillTx/>
                  <a:latin typeface="Arial" panose="020B0604020202020204" pitchFamily="34" charset="0"/>
                  <a:ea typeface="+mn-ea"/>
                  <a:cs typeface="+mn-cs"/>
                </a:rPr>
                <a:t>Erläuterung zur Vergütung</a:t>
              </a:r>
            </a:p>
          </p:txBody>
        </p:sp>
      </p:grpSp>
      <p:pic>
        <p:nvPicPr>
          <p:cNvPr id="22" name="Grafik 21">
            <a:extLst>
              <a:ext uri="{FF2B5EF4-FFF2-40B4-BE49-F238E27FC236}">
                <a16:creationId xmlns:a16="http://schemas.microsoft.com/office/drawing/2014/main" id="{3E9D3E13-32CF-87DB-929B-7286AA9FFFB6}"/>
              </a:ext>
            </a:extLst>
          </p:cNvPr>
          <p:cNvPicPr>
            <a:picLocks noChangeAspect="1"/>
          </p:cNvPicPr>
          <p:nvPr/>
        </p:nvPicPr>
        <p:blipFill>
          <a:blip r:embed="rId2"/>
          <a:stretch>
            <a:fillRect/>
          </a:stretch>
        </p:blipFill>
        <p:spPr>
          <a:xfrm>
            <a:off x="3260125" y="4036537"/>
            <a:ext cx="8683921" cy="2430162"/>
          </a:xfrm>
          <a:prstGeom prst="rect">
            <a:avLst/>
          </a:prstGeom>
        </p:spPr>
      </p:pic>
      <p:pic>
        <p:nvPicPr>
          <p:cNvPr id="25" name="Grafik 24">
            <a:extLst>
              <a:ext uri="{FF2B5EF4-FFF2-40B4-BE49-F238E27FC236}">
                <a16:creationId xmlns:a16="http://schemas.microsoft.com/office/drawing/2014/main" id="{F00D9FC7-6A54-61B7-3D98-2D926EAF283A}"/>
              </a:ext>
            </a:extLst>
          </p:cNvPr>
          <p:cNvPicPr>
            <a:picLocks noChangeAspect="1"/>
          </p:cNvPicPr>
          <p:nvPr/>
        </p:nvPicPr>
        <p:blipFill>
          <a:blip r:embed="rId3"/>
          <a:stretch>
            <a:fillRect/>
          </a:stretch>
        </p:blipFill>
        <p:spPr>
          <a:xfrm>
            <a:off x="3251459" y="1365685"/>
            <a:ext cx="8692587" cy="2634562"/>
          </a:xfrm>
          <a:prstGeom prst="rect">
            <a:avLst/>
          </a:prstGeom>
        </p:spPr>
      </p:pic>
      <p:sp>
        <p:nvSpPr>
          <p:cNvPr id="26" name="Textfeld 25">
            <a:extLst>
              <a:ext uri="{FF2B5EF4-FFF2-40B4-BE49-F238E27FC236}">
                <a16:creationId xmlns:a16="http://schemas.microsoft.com/office/drawing/2014/main" id="{3F7F5B16-4669-BF39-48A1-C06EA5EFF804}"/>
              </a:ext>
            </a:extLst>
          </p:cNvPr>
          <p:cNvSpPr txBox="1"/>
          <p:nvPr/>
        </p:nvSpPr>
        <p:spPr>
          <a:xfrm>
            <a:off x="4310743" y="1491343"/>
            <a:ext cx="7499123" cy="400110"/>
          </a:xfrm>
          <a:prstGeom prst="rect">
            <a:avLst/>
          </a:prstGeom>
          <a:noFill/>
        </p:spPr>
        <p:txBody>
          <a:bodyPr wrap="square" rtlCol="0">
            <a:spAutoFit/>
          </a:bodyPr>
          <a:lstStyle/>
          <a:p>
            <a:r>
              <a:rPr lang="de-DE" sz="2000" b="1" dirty="0"/>
              <a:t>Braun: Verbrauch, Gelb: Solar, </a:t>
            </a:r>
            <a:r>
              <a:rPr lang="de-DE" sz="2000" b="1" dirty="0" err="1"/>
              <a:t>Blau:Wind</a:t>
            </a:r>
            <a:r>
              <a:rPr lang="de-DE" sz="2000" b="1" dirty="0"/>
              <a:t> in MW</a:t>
            </a:r>
          </a:p>
        </p:txBody>
      </p:sp>
      <p:sp>
        <p:nvSpPr>
          <p:cNvPr id="27" name="Textfeld 26">
            <a:extLst>
              <a:ext uri="{FF2B5EF4-FFF2-40B4-BE49-F238E27FC236}">
                <a16:creationId xmlns:a16="http://schemas.microsoft.com/office/drawing/2014/main" id="{4BA31CCC-FCA8-2944-3B36-B3B179514F4B}"/>
              </a:ext>
            </a:extLst>
          </p:cNvPr>
          <p:cNvSpPr txBox="1"/>
          <p:nvPr/>
        </p:nvSpPr>
        <p:spPr>
          <a:xfrm>
            <a:off x="3864429" y="5388429"/>
            <a:ext cx="5105400" cy="369332"/>
          </a:xfrm>
          <a:prstGeom prst="rect">
            <a:avLst/>
          </a:prstGeom>
          <a:noFill/>
        </p:spPr>
        <p:txBody>
          <a:bodyPr wrap="square" rtlCol="0">
            <a:spAutoFit/>
          </a:bodyPr>
          <a:lstStyle/>
          <a:p>
            <a:r>
              <a:rPr lang="de-DE" b="1" dirty="0"/>
              <a:t>Zuzahlungen aus Steuermitteln in </a:t>
            </a:r>
            <a:r>
              <a:rPr lang="de-DE" b="1" dirty="0" err="1"/>
              <a:t>Mio</a:t>
            </a:r>
            <a:r>
              <a:rPr lang="de-DE" b="1" dirty="0"/>
              <a:t> €  pro Stunde</a:t>
            </a:r>
          </a:p>
        </p:txBody>
      </p:sp>
    </p:spTree>
    <p:extLst>
      <p:ext uri="{BB962C8B-B14F-4D97-AF65-F5344CB8AC3E}">
        <p14:creationId xmlns:p14="http://schemas.microsoft.com/office/powerpoint/2010/main" val="182884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chtungspfeil 11">
            <a:extLst>
              <a:ext uri="{FF2B5EF4-FFF2-40B4-BE49-F238E27FC236}">
                <a16:creationId xmlns:a16="http://schemas.microsoft.com/office/drawing/2014/main" id="{D72287F9-A397-BD3A-552C-245CA358B148}"/>
              </a:ext>
            </a:extLst>
          </p:cNvPr>
          <p:cNvSpPr/>
          <p:nvPr/>
        </p:nvSpPr>
        <p:spPr>
          <a:xfrm>
            <a:off x="651822" y="2067840"/>
            <a:ext cx="1715498" cy="4515519"/>
          </a:xfrm>
          <a:prstGeom prst="homePlate">
            <a:avLst>
              <a:gd name="adj" fmla="val 2120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el 1">
            <a:extLst>
              <a:ext uri="{FF2B5EF4-FFF2-40B4-BE49-F238E27FC236}">
                <a16:creationId xmlns:a16="http://schemas.microsoft.com/office/drawing/2014/main" id="{D1009002-76FE-239E-82AC-9583BCA0373D}"/>
              </a:ext>
            </a:extLst>
          </p:cNvPr>
          <p:cNvSpPr>
            <a:spLocks noGrp="1"/>
          </p:cNvSpPr>
          <p:nvPr>
            <p:ph type="title" idx="4294967295"/>
          </p:nvPr>
        </p:nvSpPr>
        <p:spPr>
          <a:xfrm>
            <a:off x="1009651" y="203200"/>
            <a:ext cx="10115550" cy="1325563"/>
          </a:xfrm>
        </p:spPr>
        <p:txBody>
          <a:bodyPr>
            <a:noAutofit/>
          </a:bodyPr>
          <a:lstStyle/>
          <a:p>
            <a:r>
              <a:rPr lang="de-DE" sz="2800" b="1" spc="100" dirty="0">
                <a:solidFill>
                  <a:schemeClr val="bg1"/>
                </a:solidFill>
              </a:rPr>
              <a:t>Der Habeck-Plan ist nach dem Ampelbruch vom Tisch: Produktionsverlagerung in sonnen- und windreiche Zeiten </a:t>
            </a:r>
          </a:p>
        </p:txBody>
      </p:sp>
      <p:sp>
        <p:nvSpPr>
          <p:cNvPr id="5" name="Textfeld 4">
            <a:extLst>
              <a:ext uri="{FF2B5EF4-FFF2-40B4-BE49-F238E27FC236}">
                <a16:creationId xmlns:a16="http://schemas.microsoft.com/office/drawing/2014/main" id="{2733C7E9-BC5A-0FC6-1716-9EB1357692AD}"/>
              </a:ext>
            </a:extLst>
          </p:cNvPr>
          <p:cNvSpPr txBox="1"/>
          <p:nvPr/>
        </p:nvSpPr>
        <p:spPr>
          <a:xfrm>
            <a:off x="-1" y="1518818"/>
            <a:ext cx="121919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Volatilität des verfügbaren EE-Stroms nach Stromquellen Anfang September 2024 in GW </a:t>
            </a:r>
          </a:p>
        </p:txBody>
      </p:sp>
      <p:sp>
        <p:nvSpPr>
          <p:cNvPr id="14" name="Textfeld 13">
            <a:extLst>
              <a:ext uri="{FF2B5EF4-FFF2-40B4-BE49-F238E27FC236}">
                <a16:creationId xmlns:a16="http://schemas.microsoft.com/office/drawing/2014/main" id="{04A63647-2500-61B4-2DDB-6978A6DD55BA}"/>
              </a:ext>
            </a:extLst>
          </p:cNvPr>
          <p:cNvSpPr txBox="1"/>
          <p:nvPr/>
        </p:nvSpPr>
        <p:spPr>
          <a:xfrm>
            <a:off x="711363" y="3115480"/>
            <a:ext cx="145081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black"/>
                </a:solidFill>
                <a:effectLst/>
                <a:uLnTx/>
                <a:uFillTx/>
                <a:latin typeface="Calibri"/>
                <a:ea typeface="+mn-ea"/>
                <a:cs typeface="+mn-cs"/>
              </a:rPr>
              <a:t>Verfügbarkeit</a:t>
            </a: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des Stroms</a:t>
            </a: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aus Erneuerbaren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black"/>
                </a:solidFill>
                <a:effectLst/>
                <a:uLnTx/>
                <a:uFillTx/>
                <a:latin typeface="Calibri"/>
                <a:ea typeface="+mn-ea"/>
                <a:cs typeface="+mn-cs"/>
              </a:rPr>
              <a:t>Energien</a:t>
            </a: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 in sonnen-</a:t>
            </a: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reichen </a:t>
            </a:r>
            <a:r>
              <a:rPr kumimoji="0" lang="de-DE" sz="1600" b="1" i="0" u="none" strike="noStrike" kern="1200" cap="none" spc="0" normalizeH="0" baseline="0" noProof="0" dirty="0">
                <a:ln>
                  <a:noFill/>
                </a:ln>
                <a:solidFill>
                  <a:srgbClr val="FC9900"/>
                </a:solidFill>
                <a:effectLst/>
                <a:uLnTx/>
                <a:uFillTx/>
                <a:latin typeface="Calibri"/>
                <a:ea typeface="+mn-ea"/>
                <a:cs typeface="+mn-cs"/>
              </a:rPr>
              <a:t>(Gelb) </a:t>
            </a: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und windreichen Zeiten </a:t>
            </a:r>
            <a:r>
              <a:rPr kumimoji="0" lang="de-DE" sz="1600" b="1" i="0" u="none" strike="noStrike" kern="1200" cap="none" spc="0" normalizeH="0" baseline="0" noProof="0" dirty="0">
                <a:ln>
                  <a:noFill/>
                </a:ln>
                <a:solidFill>
                  <a:srgbClr val="0000FF"/>
                </a:solidFill>
                <a:effectLst/>
                <a:uLnTx/>
                <a:uFillTx/>
                <a:latin typeface="Calibri"/>
                <a:ea typeface="+mn-ea"/>
                <a:cs typeface="+mn-cs"/>
              </a:rPr>
              <a:t>(Blau)</a:t>
            </a: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7" name="Grafik 6" descr="Ein Bild, das Text, Diagramm, Screenshot, Steigung enthält.&#10;&#10;Automatisch generierte Beschreibung">
            <a:extLst>
              <a:ext uri="{FF2B5EF4-FFF2-40B4-BE49-F238E27FC236}">
                <a16:creationId xmlns:a16="http://schemas.microsoft.com/office/drawing/2014/main" id="{4D0D8400-9034-BCCD-FA61-CC6E644BA8ED}"/>
              </a:ext>
            </a:extLst>
          </p:cNvPr>
          <p:cNvPicPr>
            <a:picLocks noChangeAspect="1"/>
          </p:cNvPicPr>
          <p:nvPr/>
        </p:nvPicPr>
        <p:blipFill rotWithShape="1">
          <a:blip r:embed="rId2">
            <a:extLst>
              <a:ext uri="{28A0092B-C50C-407E-A947-70E740481C1C}">
                <a14:useLocalDpi xmlns:a14="http://schemas.microsoft.com/office/drawing/2010/main" val="0"/>
              </a:ext>
            </a:extLst>
          </a:blip>
          <a:srcRect r="1966"/>
          <a:stretch/>
        </p:blipFill>
        <p:spPr>
          <a:xfrm>
            <a:off x="2403708" y="2040501"/>
            <a:ext cx="9112017" cy="4599199"/>
          </a:xfrm>
          <a:prstGeom prst="rect">
            <a:avLst/>
          </a:prstGeom>
        </p:spPr>
      </p:pic>
    </p:spTree>
    <p:extLst>
      <p:ext uri="{BB962C8B-B14F-4D97-AF65-F5344CB8AC3E}">
        <p14:creationId xmlns:p14="http://schemas.microsoft.com/office/powerpoint/2010/main" val="1162014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4BC96F4-A79E-4D88-5305-F4E5B6E6BB50}"/>
              </a:ext>
            </a:extLst>
          </p:cNvPr>
          <p:cNvPicPr>
            <a:picLocks noChangeAspect="1"/>
          </p:cNvPicPr>
          <p:nvPr/>
        </p:nvPicPr>
        <p:blipFill>
          <a:blip r:embed="rId2"/>
          <a:stretch>
            <a:fillRect/>
          </a:stretch>
        </p:blipFill>
        <p:spPr>
          <a:xfrm>
            <a:off x="1928333" y="1455103"/>
            <a:ext cx="8335335" cy="4976234"/>
          </a:xfrm>
          <a:prstGeom prst="rect">
            <a:avLst/>
          </a:prstGeom>
        </p:spPr>
      </p:pic>
      <p:sp>
        <p:nvSpPr>
          <p:cNvPr id="28675" name="Titel 2">
            <a:extLst>
              <a:ext uri="{FF2B5EF4-FFF2-40B4-BE49-F238E27FC236}">
                <a16:creationId xmlns:a16="http://schemas.microsoft.com/office/drawing/2014/main" id="{E0F3A504-C0DB-4577-A46E-C25D5D1FB8BA}"/>
              </a:ext>
            </a:extLst>
          </p:cNvPr>
          <p:cNvSpPr>
            <a:spLocks noGrp="1"/>
          </p:cNvSpPr>
          <p:nvPr>
            <p:ph type="title" idx="4294967295"/>
          </p:nvPr>
        </p:nvSpPr>
        <p:spPr>
          <a:xfrm>
            <a:off x="426720" y="180000"/>
            <a:ext cx="11765280" cy="9302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r>
              <a:rPr lang="de-DE" altLang="de-DE" sz="2800" b="1" spc="100" dirty="0">
                <a:solidFill>
                  <a:schemeClr val="bg1"/>
                </a:solidFill>
              </a:rPr>
              <a:t>Das Risiko einer </a:t>
            </a:r>
            <a:r>
              <a:rPr lang="de-DE" sz="2800" b="1" spc="100" dirty="0">
                <a:solidFill>
                  <a:schemeClr val="bg1"/>
                </a:solidFill>
              </a:rPr>
              <a:t>100 %  Energieversorgung durch EE:</a:t>
            </a:r>
            <a:r>
              <a:rPr lang="de-DE" altLang="de-DE" sz="2800" b="1" spc="100" dirty="0">
                <a:solidFill>
                  <a:schemeClr val="bg1"/>
                </a:solidFill>
              </a:rPr>
              <a:t> </a:t>
            </a:r>
            <a:br>
              <a:rPr lang="de-DE" altLang="de-DE" sz="2800" b="1" spc="100" dirty="0">
                <a:solidFill>
                  <a:schemeClr val="bg1"/>
                </a:solidFill>
              </a:rPr>
            </a:br>
            <a:r>
              <a:rPr lang="de-DE" altLang="de-DE" sz="2800" b="1" spc="100" dirty="0">
                <a:solidFill>
                  <a:schemeClr val="bg1"/>
                </a:solidFill>
              </a:rPr>
              <a:t>Bei Dunkelflaute </a:t>
            </a:r>
            <a:r>
              <a:rPr lang="de-DE" altLang="de-DE" sz="2800" b="1" dirty="0">
                <a:solidFill>
                  <a:schemeClr val="bg1"/>
                </a:solidFill>
              </a:rPr>
              <a:t>entsteht eine </a:t>
            </a:r>
            <a:r>
              <a:rPr lang="de-DE" altLang="de-DE" sz="2800" b="1" spc="100" dirty="0">
                <a:solidFill>
                  <a:schemeClr val="bg1"/>
                </a:solidFill>
              </a:rPr>
              <a:t>signifikante </a:t>
            </a:r>
            <a:r>
              <a:rPr lang="de-DE" altLang="de-DE" sz="2800" b="1" dirty="0">
                <a:solidFill>
                  <a:schemeClr val="bg1"/>
                </a:solidFill>
              </a:rPr>
              <a:t>Lücke in der </a:t>
            </a:r>
            <a:r>
              <a:rPr lang="de-DE" altLang="de-DE" sz="2800" b="1" spc="100" dirty="0">
                <a:solidFill>
                  <a:schemeClr val="bg1"/>
                </a:solidFill>
              </a:rPr>
              <a:t>Stromversorgung</a:t>
            </a:r>
          </a:p>
        </p:txBody>
      </p:sp>
      <p:sp>
        <p:nvSpPr>
          <p:cNvPr id="2" name="Rectangle 2">
            <a:extLst>
              <a:ext uri="{FF2B5EF4-FFF2-40B4-BE49-F238E27FC236}">
                <a16:creationId xmlns:a16="http://schemas.microsoft.com/office/drawing/2014/main" id="{0F6D7E77-6CDB-4046-946D-B38F0F819B46}"/>
              </a:ext>
            </a:extLst>
          </p:cNvPr>
          <p:cNvSpPr>
            <a:spLocks noChangeArrowheads="1"/>
          </p:cNvSpPr>
          <p:nvPr/>
        </p:nvSpPr>
        <p:spPr bwMode="auto">
          <a:xfrm>
            <a:off x="1448094" y="951489"/>
            <a:ext cx="10134306" cy="14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feld 4">
            <a:extLst>
              <a:ext uri="{FF2B5EF4-FFF2-40B4-BE49-F238E27FC236}">
                <a16:creationId xmlns:a16="http://schemas.microsoft.com/office/drawing/2014/main" id="{6AE0C2C7-ECEC-43E2-AE73-2FD570776FBC}"/>
              </a:ext>
            </a:extLst>
          </p:cNvPr>
          <p:cNvSpPr txBox="1"/>
          <p:nvPr/>
        </p:nvSpPr>
        <p:spPr>
          <a:xfrm>
            <a:off x="3262325" y="2228883"/>
            <a:ext cx="609407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3200" b="1" i="0" u="none" strike="noStrike" kern="1200" cap="none" spc="0" normalizeH="0" baseline="0" noProof="0" dirty="0">
                <a:ln>
                  <a:noFill/>
                </a:ln>
                <a:solidFill>
                  <a:prstClr val="black"/>
                </a:solidFill>
                <a:effectLst/>
                <a:uLnTx/>
                <a:uFillTx/>
                <a:latin typeface="Calibri"/>
                <a:ea typeface="+mn-ea"/>
                <a:cs typeface="+mn-cs"/>
              </a:rPr>
              <a:t>Stromproduktion Januar 2025</a:t>
            </a:r>
            <a:endParaRPr kumimoji="0" lang="de-DE"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ichtungspfeil 6">
            <a:extLst>
              <a:ext uri="{FF2B5EF4-FFF2-40B4-BE49-F238E27FC236}">
                <a16:creationId xmlns:a16="http://schemas.microsoft.com/office/drawing/2014/main" id="{296BC7F2-E27C-EF04-DDE5-46484A0CFA2F}"/>
              </a:ext>
            </a:extLst>
          </p:cNvPr>
          <p:cNvSpPr/>
          <p:nvPr/>
        </p:nvSpPr>
        <p:spPr>
          <a:xfrm>
            <a:off x="27373" y="3083286"/>
            <a:ext cx="1900960" cy="1770927"/>
          </a:xfrm>
          <a:prstGeom prst="homePlate">
            <a:avLst>
              <a:gd name="adj" fmla="val 1959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alibri"/>
                <a:ea typeface="+mn-ea"/>
                <a:cs typeface="+mn-cs"/>
              </a:rPr>
              <a:t>  Strom-</a:t>
            </a:r>
            <a:br>
              <a:rPr kumimoji="0" lang="de-DE" sz="2400" b="0" i="0" u="none" strike="noStrike" kern="1200" cap="none" spc="0" normalizeH="0" baseline="0" noProof="0" dirty="0">
                <a:ln>
                  <a:noFill/>
                </a:ln>
                <a:solidFill>
                  <a:prstClr val="white"/>
                </a:solidFill>
                <a:effectLst/>
                <a:uLnTx/>
                <a:uFillTx/>
                <a:latin typeface="Calibri"/>
                <a:ea typeface="+mn-ea"/>
                <a:cs typeface="+mn-cs"/>
              </a:rPr>
            </a:br>
            <a:r>
              <a:rPr kumimoji="0" lang="de-DE" sz="2400" b="0" i="0" u="none" strike="noStrike" kern="1200" cap="none" spc="0" normalizeH="0" baseline="0" noProof="0" dirty="0">
                <a:ln>
                  <a:noFill/>
                </a:ln>
                <a:solidFill>
                  <a:prstClr val="white"/>
                </a:solidFill>
                <a:effectLst/>
                <a:uLnTx/>
                <a:uFillTx/>
                <a:latin typeface="Calibri"/>
                <a:ea typeface="+mn-ea"/>
                <a:cs typeface="+mn-cs"/>
              </a:rPr>
              <a:t>  verbrauch</a:t>
            </a:r>
          </a:p>
        </p:txBody>
      </p:sp>
      <p:sp>
        <p:nvSpPr>
          <p:cNvPr id="8" name="Richtungspfeil 7">
            <a:extLst>
              <a:ext uri="{FF2B5EF4-FFF2-40B4-BE49-F238E27FC236}">
                <a16:creationId xmlns:a16="http://schemas.microsoft.com/office/drawing/2014/main" id="{28237D6E-5DD2-DB36-7E7C-C4A155D8EEDC}"/>
              </a:ext>
            </a:extLst>
          </p:cNvPr>
          <p:cNvSpPr/>
          <p:nvPr/>
        </p:nvSpPr>
        <p:spPr>
          <a:xfrm flipH="1">
            <a:off x="10263668" y="3968749"/>
            <a:ext cx="1900959" cy="2108136"/>
          </a:xfrm>
          <a:prstGeom prst="homePlate">
            <a:avLst>
              <a:gd name="adj" fmla="val 19592"/>
            </a:avLst>
          </a:prstGeom>
          <a:solidFill>
            <a:srgbClr val="00206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alibri"/>
                <a:ea typeface="+mn-ea"/>
                <a:cs typeface="+mn-cs"/>
              </a:rPr>
              <a:t>Strom-</a:t>
            </a:r>
            <a:br>
              <a:rPr kumimoji="0" lang="de-DE" sz="2400" b="0" i="0" u="none" strike="noStrike" kern="1200" cap="none" spc="0" normalizeH="0" baseline="0" noProof="0" dirty="0">
                <a:ln>
                  <a:noFill/>
                </a:ln>
                <a:solidFill>
                  <a:prstClr val="white"/>
                </a:solidFill>
                <a:effectLst/>
                <a:uLnTx/>
                <a:uFillTx/>
                <a:latin typeface="Calibri"/>
                <a:ea typeface="+mn-ea"/>
                <a:cs typeface="+mn-cs"/>
              </a:rPr>
            </a:br>
            <a:r>
              <a:rPr kumimoji="0" lang="de-DE" sz="2400" b="0" i="0" u="none" strike="noStrike" kern="1200" cap="none" spc="0" normalizeH="0" baseline="0" noProof="0" dirty="0" err="1">
                <a:ln>
                  <a:noFill/>
                </a:ln>
                <a:solidFill>
                  <a:prstClr val="white"/>
                </a:solidFill>
                <a:effectLst/>
                <a:uLnTx/>
                <a:uFillTx/>
                <a:latin typeface="Calibri"/>
                <a:ea typeface="+mn-ea"/>
                <a:cs typeface="+mn-cs"/>
              </a:rPr>
              <a:t>einspeisung</a:t>
            </a:r>
            <a:r>
              <a:rPr kumimoji="0" lang="de-DE" sz="2400" b="0" i="0" u="none" strike="noStrike" kern="1200" cap="none" spc="0" normalizeH="0" baseline="0" noProof="0" dirty="0">
                <a:ln>
                  <a:noFill/>
                </a:ln>
                <a:solidFill>
                  <a:prstClr val="white"/>
                </a:solidFill>
                <a:effectLst/>
                <a:uLnTx/>
                <a:uFillTx/>
                <a:latin typeface="Calibri"/>
                <a:ea typeface="+mn-ea"/>
                <a:cs typeface="+mn-cs"/>
              </a:rPr>
              <a:t> durch Wind und Sonne</a:t>
            </a:r>
          </a:p>
        </p:txBody>
      </p:sp>
      <p:sp>
        <p:nvSpPr>
          <p:cNvPr id="11" name="Pfeil nach oben und unten 10">
            <a:extLst>
              <a:ext uri="{FF2B5EF4-FFF2-40B4-BE49-F238E27FC236}">
                <a16:creationId xmlns:a16="http://schemas.microsoft.com/office/drawing/2014/main" id="{7B60C007-F4CA-F645-B8A7-E85FA105F791}"/>
              </a:ext>
            </a:extLst>
          </p:cNvPr>
          <p:cNvSpPr/>
          <p:nvPr/>
        </p:nvSpPr>
        <p:spPr>
          <a:xfrm>
            <a:off x="6743908" y="4095877"/>
            <a:ext cx="763930" cy="1104050"/>
          </a:xfrm>
          <a:prstGeom prst="upDownArrow">
            <a:avLst>
              <a:gd name="adj1" fmla="val 40588"/>
              <a:gd name="adj2" fmla="val 441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B0ACC-648C-80AE-017B-FE672BB615B4}"/>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B7F3A97C-2F69-9C7A-97D5-79577E1B04CC}"/>
              </a:ext>
            </a:extLst>
          </p:cNvPr>
          <p:cNvPicPr>
            <a:picLocks noChangeAspect="1"/>
          </p:cNvPicPr>
          <p:nvPr/>
        </p:nvPicPr>
        <p:blipFill>
          <a:blip r:embed="rId2"/>
          <a:stretch>
            <a:fillRect/>
          </a:stretch>
        </p:blipFill>
        <p:spPr>
          <a:xfrm>
            <a:off x="1181100" y="1737981"/>
            <a:ext cx="9829800" cy="4724399"/>
          </a:xfrm>
          <a:prstGeom prst="rect">
            <a:avLst/>
          </a:prstGeom>
        </p:spPr>
      </p:pic>
      <p:sp>
        <p:nvSpPr>
          <p:cNvPr id="2" name="Titel 1">
            <a:extLst>
              <a:ext uri="{FF2B5EF4-FFF2-40B4-BE49-F238E27FC236}">
                <a16:creationId xmlns:a16="http://schemas.microsoft.com/office/drawing/2014/main" id="{2C16FD6C-4A26-A3DF-A422-35BC2A9EC1B3}"/>
              </a:ext>
            </a:extLst>
          </p:cNvPr>
          <p:cNvSpPr>
            <a:spLocks noGrp="1"/>
          </p:cNvSpPr>
          <p:nvPr>
            <p:ph type="title" idx="4294967295"/>
          </p:nvPr>
        </p:nvSpPr>
        <p:spPr>
          <a:xfrm>
            <a:off x="1085850" y="180000"/>
            <a:ext cx="11106150" cy="94900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r>
              <a:rPr lang="de-DE" sz="2800" b="1" spc="60" dirty="0">
                <a:solidFill>
                  <a:schemeClr val="bg1"/>
                </a:solidFill>
              </a:rPr>
              <a:t>Die Verdreifachung der erneuerbaren Energien löst das Problem </a:t>
            </a:r>
            <a:br>
              <a:rPr lang="de-DE" sz="2800" b="1" spc="60" dirty="0">
                <a:solidFill>
                  <a:schemeClr val="bg1"/>
                </a:solidFill>
              </a:rPr>
            </a:br>
            <a:r>
              <a:rPr lang="de-DE" sz="2800" b="1" spc="-60" dirty="0">
                <a:solidFill>
                  <a:schemeClr val="bg1"/>
                </a:solidFill>
              </a:rPr>
              <a:t>der Flaute nicht, solange es keine preiswerte Speichertechnologie gibt</a:t>
            </a:r>
          </a:p>
        </p:txBody>
      </p:sp>
      <p:sp>
        <p:nvSpPr>
          <p:cNvPr id="4" name="Geschweifte Klammer links 3">
            <a:extLst>
              <a:ext uri="{FF2B5EF4-FFF2-40B4-BE49-F238E27FC236}">
                <a16:creationId xmlns:a16="http://schemas.microsoft.com/office/drawing/2014/main" id="{F6573883-EEEA-6FEF-C5AA-5CA9020345B6}"/>
              </a:ext>
            </a:extLst>
          </p:cNvPr>
          <p:cNvSpPr/>
          <p:nvPr/>
        </p:nvSpPr>
        <p:spPr>
          <a:xfrm rot="5400000">
            <a:off x="6956377" y="2495728"/>
            <a:ext cx="504829" cy="2225583"/>
          </a:xfrm>
          <a:prstGeom prst="leftBrace">
            <a:avLst>
              <a:gd name="adj1" fmla="val 40678"/>
              <a:gd name="adj2" fmla="val 50300"/>
            </a:avLst>
          </a:prstGeom>
          <a:ln w="28575">
            <a:solidFill>
              <a:schemeClr val="accent6">
                <a:lumMod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feld 4">
            <a:extLst>
              <a:ext uri="{FF2B5EF4-FFF2-40B4-BE49-F238E27FC236}">
                <a16:creationId xmlns:a16="http://schemas.microsoft.com/office/drawing/2014/main" id="{DC81F40F-9BFA-A73D-08C0-CD73E8A43713}"/>
              </a:ext>
            </a:extLst>
          </p:cNvPr>
          <p:cNvSpPr txBox="1"/>
          <p:nvPr/>
        </p:nvSpPr>
        <p:spPr>
          <a:xfrm>
            <a:off x="5910234" y="2832885"/>
            <a:ext cx="28929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F79646">
                    <a:lumMod val="50000"/>
                  </a:srgbClr>
                </a:solidFill>
                <a:effectLst/>
                <a:uLnTx/>
                <a:uFillTx/>
                <a:latin typeface="Calibri"/>
                <a:ea typeface="+mn-ea"/>
                <a:cs typeface="+mn-cs"/>
              </a:rPr>
              <a:t>Unterversorgung ?</a:t>
            </a:r>
          </a:p>
        </p:txBody>
      </p:sp>
      <p:sp>
        <p:nvSpPr>
          <p:cNvPr id="6" name="Geschweifte Klammer links 5">
            <a:extLst>
              <a:ext uri="{FF2B5EF4-FFF2-40B4-BE49-F238E27FC236}">
                <a16:creationId xmlns:a16="http://schemas.microsoft.com/office/drawing/2014/main" id="{C63F59D6-B17D-8990-2CAC-4934A27D23F4}"/>
              </a:ext>
            </a:extLst>
          </p:cNvPr>
          <p:cNvSpPr/>
          <p:nvPr/>
        </p:nvSpPr>
        <p:spPr>
          <a:xfrm rot="5400000">
            <a:off x="3347745" y="1234007"/>
            <a:ext cx="504829" cy="3216149"/>
          </a:xfrm>
          <a:prstGeom prst="leftBrace">
            <a:avLst>
              <a:gd name="adj1" fmla="val 8333"/>
              <a:gd name="adj2" fmla="val 50300"/>
            </a:avLst>
          </a:prstGeom>
          <a:ln w="28575">
            <a:solidFill>
              <a:schemeClr val="tx2">
                <a:lumMod val="7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feld 7">
            <a:extLst>
              <a:ext uri="{FF2B5EF4-FFF2-40B4-BE49-F238E27FC236}">
                <a16:creationId xmlns:a16="http://schemas.microsoft.com/office/drawing/2014/main" id="{FA15ED5F-33E0-4404-C43F-F96288F6B869}"/>
              </a:ext>
            </a:extLst>
          </p:cNvPr>
          <p:cNvSpPr txBox="1"/>
          <p:nvPr/>
        </p:nvSpPr>
        <p:spPr>
          <a:xfrm>
            <a:off x="2358164" y="1737981"/>
            <a:ext cx="3106107"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1F497D">
                    <a:lumMod val="75000"/>
                  </a:srgbClr>
                </a:solidFill>
                <a:effectLst/>
                <a:uLnTx/>
                <a:uFillTx/>
                <a:latin typeface="Calibri"/>
                <a:ea typeface="+mn-ea"/>
                <a:cs typeface="+mn-cs"/>
              </a:rPr>
              <a:t>Überversorgung ? </a:t>
            </a:r>
            <a:br>
              <a:rPr kumimoji="0" lang="de-DE" sz="2800" b="0" i="0" u="none" strike="noStrike" kern="1200" cap="none" spc="0" normalizeH="0" baseline="0" noProof="0" dirty="0">
                <a:ln>
                  <a:noFill/>
                </a:ln>
                <a:solidFill>
                  <a:srgbClr val="1F497D">
                    <a:lumMod val="75000"/>
                  </a:srgbClr>
                </a:solidFill>
                <a:effectLst/>
                <a:uLnTx/>
                <a:uFillTx/>
                <a:latin typeface="Calibri"/>
                <a:ea typeface="+mn-ea"/>
                <a:cs typeface="+mn-cs"/>
              </a:rPr>
            </a:br>
            <a:r>
              <a:rPr kumimoji="0" lang="de-DE" sz="2800" b="0" i="0" u="none" strike="noStrike" kern="1200" cap="none" spc="0" normalizeH="0" baseline="0" noProof="0" dirty="0">
                <a:ln>
                  <a:noFill/>
                </a:ln>
                <a:solidFill>
                  <a:srgbClr val="1F497D">
                    <a:lumMod val="75000"/>
                  </a:srgbClr>
                </a:solidFill>
                <a:effectLst/>
                <a:uLnTx/>
                <a:uFillTx/>
                <a:latin typeface="Calibri"/>
                <a:ea typeface="+mn-ea"/>
                <a:cs typeface="+mn-cs"/>
              </a:rPr>
              <a:t>Wasserstofflösung ?</a:t>
            </a:r>
          </a:p>
        </p:txBody>
      </p:sp>
    </p:spTree>
    <p:extLst>
      <p:ext uri="{BB962C8B-B14F-4D97-AF65-F5344CB8AC3E}">
        <p14:creationId xmlns:p14="http://schemas.microsoft.com/office/powerpoint/2010/main" val="615612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F027AD4-5D6C-6DEA-3CCA-D92497C8CAEF}"/>
              </a:ext>
            </a:extLst>
          </p:cNvPr>
          <p:cNvPicPr>
            <a:picLocks noChangeAspect="1"/>
          </p:cNvPicPr>
          <p:nvPr/>
        </p:nvPicPr>
        <p:blipFill>
          <a:blip r:embed="rId3"/>
          <a:stretch>
            <a:fillRect/>
          </a:stretch>
        </p:blipFill>
        <p:spPr>
          <a:xfrm>
            <a:off x="1705605" y="2491077"/>
            <a:ext cx="9412887" cy="3458873"/>
          </a:xfrm>
          <a:prstGeom prst="rect">
            <a:avLst/>
          </a:prstGeom>
        </p:spPr>
      </p:pic>
      <p:pic>
        <p:nvPicPr>
          <p:cNvPr id="32" name="Grafik 31">
            <a:extLst>
              <a:ext uri="{FF2B5EF4-FFF2-40B4-BE49-F238E27FC236}">
                <a16:creationId xmlns:a16="http://schemas.microsoft.com/office/drawing/2014/main" id="{925795AE-5158-EB3B-9F77-7AFDC0C72CB2}"/>
              </a:ext>
            </a:extLst>
          </p:cNvPr>
          <p:cNvPicPr>
            <a:picLocks noChangeAspect="1"/>
          </p:cNvPicPr>
          <p:nvPr/>
        </p:nvPicPr>
        <p:blipFill>
          <a:blip r:embed="rId4"/>
          <a:stretch>
            <a:fillRect/>
          </a:stretch>
        </p:blipFill>
        <p:spPr>
          <a:xfrm>
            <a:off x="621806" y="183461"/>
            <a:ext cx="10317015" cy="2581635"/>
          </a:xfrm>
          <a:prstGeom prst="rect">
            <a:avLst/>
          </a:prstGeom>
        </p:spPr>
      </p:pic>
      <p:pic>
        <p:nvPicPr>
          <p:cNvPr id="8" name="Grafik 7">
            <a:extLst>
              <a:ext uri="{FF2B5EF4-FFF2-40B4-BE49-F238E27FC236}">
                <a16:creationId xmlns:a16="http://schemas.microsoft.com/office/drawing/2014/main" id="{CC729D50-203C-555F-F4A0-6F97CD0A88F9}"/>
              </a:ext>
            </a:extLst>
          </p:cNvPr>
          <p:cNvPicPr>
            <a:picLocks noChangeAspect="1"/>
          </p:cNvPicPr>
          <p:nvPr/>
        </p:nvPicPr>
        <p:blipFill>
          <a:blip r:embed="rId5"/>
          <a:stretch>
            <a:fillRect/>
          </a:stretch>
        </p:blipFill>
        <p:spPr>
          <a:xfrm>
            <a:off x="621806" y="5312781"/>
            <a:ext cx="11114923" cy="1273214"/>
          </a:xfrm>
          <a:prstGeom prst="rect">
            <a:avLst/>
          </a:prstGeom>
        </p:spPr>
      </p:pic>
    </p:spTree>
    <p:extLst>
      <p:ext uri="{BB962C8B-B14F-4D97-AF65-F5344CB8AC3E}">
        <p14:creationId xmlns:p14="http://schemas.microsoft.com/office/powerpoint/2010/main" val="319661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AC57E0F-5D69-6350-8AE0-4355885FB424}"/>
              </a:ext>
            </a:extLst>
          </p:cNvPr>
          <p:cNvPicPr>
            <a:picLocks noChangeAspect="1"/>
          </p:cNvPicPr>
          <p:nvPr/>
        </p:nvPicPr>
        <p:blipFill>
          <a:blip r:embed="rId2"/>
          <a:stretch>
            <a:fillRect/>
          </a:stretch>
        </p:blipFill>
        <p:spPr>
          <a:xfrm>
            <a:off x="278220" y="156499"/>
            <a:ext cx="11635560" cy="6545003"/>
          </a:xfrm>
          <a:prstGeom prst="rect">
            <a:avLst/>
          </a:prstGeom>
        </p:spPr>
      </p:pic>
    </p:spTree>
    <p:extLst>
      <p:ext uri="{BB962C8B-B14F-4D97-AF65-F5344CB8AC3E}">
        <p14:creationId xmlns:p14="http://schemas.microsoft.com/office/powerpoint/2010/main" val="1129568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CCA57A-D0F6-0310-ECDA-25CC723C23AB}"/>
              </a:ext>
            </a:extLst>
          </p:cNvPr>
          <p:cNvSpPr>
            <a:spLocks noGrp="1"/>
          </p:cNvSpPr>
          <p:nvPr>
            <p:ph type="title" idx="4294967295"/>
          </p:nvPr>
        </p:nvSpPr>
        <p:spPr>
          <a:xfrm>
            <a:off x="838200" y="515280"/>
            <a:ext cx="10515600" cy="634048"/>
          </a:xfrm>
        </p:spPr>
        <p:txBody>
          <a:bodyPr>
            <a:normAutofit/>
          </a:bodyPr>
          <a:lstStyle/>
          <a:p>
            <a:pPr algn="ctr"/>
            <a:r>
              <a:rPr lang="de-DE" sz="3200" b="1" spc="100" dirty="0">
                <a:solidFill>
                  <a:schemeClr val="bg1"/>
                </a:solidFill>
              </a:rPr>
              <a:t>Wie grün ist Windenergie am falschen Standort?</a:t>
            </a:r>
          </a:p>
        </p:txBody>
      </p:sp>
      <p:pic>
        <p:nvPicPr>
          <p:cNvPr id="5" name="Inhaltsplatzhalter 4">
            <a:extLst>
              <a:ext uri="{FF2B5EF4-FFF2-40B4-BE49-F238E27FC236}">
                <a16:creationId xmlns:a16="http://schemas.microsoft.com/office/drawing/2014/main" id="{E9DD6768-EC1E-7082-BDB6-92F5A01B1C82}"/>
              </a:ext>
            </a:extLst>
          </p:cNvPr>
          <p:cNvPicPr>
            <a:picLocks noGrp="1" noChangeAspect="1"/>
          </p:cNvPicPr>
          <p:nvPr>
            <p:ph idx="4294967295"/>
          </p:nvPr>
        </p:nvPicPr>
        <p:blipFill rotWithShape="1">
          <a:blip r:embed="rId2"/>
          <a:srcRect b="3198"/>
          <a:stretch/>
        </p:blipFill>
        <p:spPr>
          <a:xfrm>
            <a:off x="696000" y="1600200"/>
            <a:ext cx="10800000" cy="4587240"/>
          </a:xfrm>
        </p:spPr>
      </p:pic>
    </p:spTree>
    <p:extLst>
      <p:ext uri="{BB962C8B-B14F-4D97-AF65-F5344CB8AC3E}">
        <p14:creationId xmlns:p14="http://schemas.microsoft.com/office/powerpoint/2010/main" val="3146051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AD740F9-7E0C-4F73-AF20-A00E3CD6C8EA}"/>
              </a:ext>
            </a:extLst>
          </p:cNvPr>
          <p:cNvSpPr/>
          <p:nvPr/>
        </p:nvSpPr>
        <p:spPr>
          <a:xfrm>
            <a:off x="684212" y="1600199"/>
            <a:ext cx="204787" cy="45864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Inhaltsplatzhalter 4">
            <a:extLst>
              <a:ext uri="{FF2B5EF4-FFF2-40B4-BE49-F238E27FC236}">
                <a16:creationId xmlns:a16="http://schemas.microsoft.com/office/drawing/2014/main" id="{CC1DF162-BA94-059B-9D43-1821F4F6E960}"/>
              </a:ext>
            </a:extLst>
          </p:cNvPr>
          <p:cNvPicPr preferRelativeResize="0">
            <a:picLocks noGrp="1"/>
          </p:cNvPicPr>
          <p:nvPr>
            <p:ph idx="4294967295"/>
          </p:nvPr>
        </p:nvPicPr>
        <p:blipFill rotWithShape="1">
          <a:blip r:embed="rId3"/>
          <a:srcRect t="1" b="2375"/>
          <a:stretch/>
        </p:blipFill>
        <p:spPr>
          <a:xfrm>
            <a:off x="791800" y="1600200"/>
            <a:ext cx="10710000" cy="4586400"/>
          </a:xfrm>
        </p:spPr>
      </p:pic>
      <p:sp>
        <p:nvSpPr>
          <p:cNvPr id="4" name="Titel 1">
            <a:extLst>
              <a:ext uri="{FF2B5EF4-FFF2-40B4-BE49-F238E27FC236}">
                <a16:creationId xmlns:a16="http://schemas.microsoft.com/office/drawing/2014/main" id="{0EA53719-5E08-4F0E-B46C-B0E09736E34C}"/>
              </a:ext>
            </a:extLst>
          </p:cNvPr>
          <p:cNvSpPr txBox="1">
            <a:spLocks/>
          </p:cNvSpPr>
          <p:nvPr/>
        </p:nvSpPr>
        <p:spPr>
          <a:xfrm>
            <a:off x="838200" y="515280"/>
            <a:ext cx="10515600" cy="634048"/>
          </a:xfrm>
          <a:prstGeom prst="rect">
            <a:avLst/>
          </a:prstGeom>
        </p:spPr>
        <p:txBody>
          <a:bodyPr vert="horz" lIns="91440" tIns="45720" rIns="91440" bIns="45720" rtlCol="0" anchor="ctr">
            <a:normAutofit/>
          </a:bodyPr>
          <a:lstStyle>
            <a:lvl1pPr>
              <a:defRPr>
                <a:latin typeface="+mj-lt"/>
                <a:ea typeface="+mj-ea"/>
                <a:cs typeface="+mj-cs"/>
              </a:defRPr>
            </a:lvl1pPr>
          </a:lstStyle>
          <a:p>
            <a:pPr algn="ctr"/>
            <a:r>
              <a:rPr lang="de-DE" sz="3200" b="1" kern="0" spc="100">
                <a:solidFill>
                  <a:schemeClr val="bg1"/>
                </a:solidFill>
              </a:rPr>
              <a:t>Wie grün ist Windenergie am falschen Standort?</a:t>
            </a:r>
            <a:endParaRPr lang="de-DE" sz="3200" b="1" kern="0" spc="100" dirty="0">
              <a:solidFill>
                <a:schemeClr val="bg1"/>
              </a:solidFill>
            </a:endParaRPr>
          </a:p>
        </p:txBody>
      </p:sp>
      <p:sp>
        <p:nvSpPr>
          <p:cNvPr id="2" name="Textfeld 1">
            <a:extLst>
              <a:ext uri="{FF2B5EF4-FFF2-40B4-BE49-F238E27FC236}">
                <a16:creationId xmlns:a16="http://schemas.microsoft.com/office/drawing/2014/main" id="{E8483573-DAF5-006B-43A0-301DFA46B01F}"/>
              </a:ext>
            </a:extLst>
          </p:cNvPr>
          <p:cNvSpPr txBox="1"/>
          <p:nvPr/>
        </p:nvSpPr>
        <p:spPr>
          <a:xfrm>
            <a:off x="684212" y="6186599"/>
            <a:ext cx="10817588" cy="646331"/>
          </a:xfrm>
          <a:prstGeom prst="rect">
            <a:avLst/>
          </a:prstGeom>
          <a:noFill/>
        </p:spPr>
        <p:txBody>
          <a:bodyPr wrap="square" rtlCol="0">
            <a:spAutoFit/>
          </a:bodyPr>
          <a:lstStyle/>
          <a:p>
            <a:r>
              <a:rPr lang="de-DE" dirty="0">
                <a:solidFill>
                  <a:schemeClr val="bg1"/>
                </a:solidFill>
              </a:rPr>
              <a:t>Der Abrieb von 30-150 kg pro Jahr/Anlage enthält 5 % PFAS, was zu 2,5 mg PFAS pro qm/ Jahr führt und das auf 150 ha. Grenzwert für Trinkwasser 0,1 Mikrogramm/l PFAS (</a:t>
            </a:r>
            <a:r>
              <a:rPr lang="de-DE" sz="1050" dirty="0">
                <a:solidFill>
                  <a:schemeClr val="bg1"/>
                </a:solidFill>
              </a:rPr>
              <a:t>https://www.ida-hd.de/windkraftanlagen-giftige-kontaminationen-statt-sauberer-energie</a:t>
            </a:r>
            <a:r>
              <a:rPr lang="de-DE" dirty="0">
                <a:solidFill>
                  <a:schemeClr val="bg1"/>
                </a:solidFill>
              </a:rPr>
              <a:t>/)</a:t>
            </a:r>
          </a:p>
        </p:txBody>
      </p:sp>
    </p:spTree>
    <p:extLst>
      <p:ext uri="{BB962C8B-B14F-4D97-AF65-F5344CB8AC3E}">
        <p14:creationId xmlns:p14="http://schemas.microsoft.com/office/powerpoint/2010/main" val="3765208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93335A0-A871-4479-897E-CADF9775DF73}"/>
              </a:ext>
            </a:extLst>
          </p:cNvPr>
          <p:cNvSpPr/>
          <p:nvPr/>
        </p:nvSpPr>
        <p:spPr>
          <a:xfrm>
            <a:off x="447041" y="5264030"/>
            <a:ext cx="11390998" cy="968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F48B498B-FA90-41F3-96F0-AA436F6BC197}"/>
              </a:ext>
            </a:extLst>
          </p:cNvPr>
          <p:cNvSpPr/>
          <p:nvPr/>
        </p:nvSpPr>
        <p:spPr>
          <a:xfrm>
            <a:off x="4081043" y="3440310"/>
            <a:ext cx="4673600" cy="968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AECC6FE-69F9-0E31-5894-FBFCD762AAE2}"/>
              </a:ext>
            </a:extLst>
          </p:cNvPr>
          <p:cNvSpPr>
            <a:spLocks noGrp="1"/>
          </p:cNvSpPr>
          <p:nvPr>
            <p:ph type="title" idx="4294967295"/>
          </p:nvPr>
        </p:nvSpPr>
        <p:spPr>
          <a:xfrm>
            <a:off x="447040" y="295203"/>
            <a:ext cx="11204185" cy="1325563"/>
          </a:xfrm>
        </p:spPr>
        <p:txBody>
          <a:bodyPr anchor="t" anchorCtr="0">
            <a:normAutofit/>
          </a:bodyPr>
          <a:lstStyle/>
          <a:p>
            <a:pPr algn="ctr"/>
            <a:r>
              <a:rPr lang="de-DE" sz="3600" b="1" dirty="0">
                <a:solidFill>
                  <a:schemeClr val="bg1"/>
                </a:solidFill>
              </a:rPr>
              <a:t>Windenergie in Süddeutschland ist unwirtschaftlich </a:t>
            </a:r>
            <a:br>
              <a:rPr lang="de-DE" sz="3600" b="1" dirty="0">
                <a:solidFill>
                  <a:schemeClr val="bg1"/>
                </a:solidFill>
              </a:rPr>
            </a:br>
            <a:r>
              <a:rPr lang="de-DE" sz="3600" b="1" dirty="0">
                <a:solidFill>
                  <a:schemeClr val="bg1"/>
                </a:solidFill>
              </a:rPr>
              <a:t>und erhöht den Strompreis</a:t>
            </a:r>
          </a:p>
        </p:txBody>
      </p:sp>
      <p:sp>
        <p:nvSpPr>
          <p:cNvPr id="3" name="Inhaltsplatzhalter 2">
            <a:extLst>
              <a:ext uri="{FF2B5EF4-FFF2-40B4-BE49-F238E27FC236}">
                <a16:creationId xmlns:a16="http://schemas.microsoft.com/office/drawing/2014/main" id="{FDBC79BC-64B4-F659-7C70-7F3471A48D60}"/>
              </a:ext>
            </a:extLst>
          </p:cNvPr>
          <p:cNvSpPr>
            <a:spLocks noGrp="1"/>
          </p:cNvSpPr>
          <p:nvPr>
            <p:ph idx="4294967295"/>
          </p:nvPr>
        </p:nvSpPr>
        <p:spPr>
          <a:xfrm>
            <a:off x="447041" y="2022990"/>
            <a:ext cx="11399520" cy="5064760"/>
          </a:xfrm>
        </p:spPr>
        <p:txBody>
          <a:bodyPr>
            <a:normAutofit fontScale="62500" lnSpcReduction="20000"/>
          </a:bodyPr>
          <a:lstStyle/>
          <a:p>
            <a:r>
              <a:rPr lang="de-DE" dirty="0"/>
              <a:t>Im EEG 2023 (§ 36h) wurde in der Südregion ein neuer Korrekturfaktor für einen Standort zwischen 50%-60 % eingeführt, um das Ausbau-potential an weniger windhöffigen Standorten zu steigern.</a:t>
            </a:r>
            <a:br>
              <a:rPr lang="de-DE" dirty="0"/>
            </a:br>
            <a:endParaRPr lang="de-DE" dirty="0"/>
          </a:p>
          <a:p>
            <a:pPr>
              <a:tabLst>
                <a:tab pos="447675" algn="l"/>
              </a:tabLst>
            </a:pPr>
            <a:r>
              <a:rPr lang="de-DE" dirty="0"/>
              <a:t>	Gütefaktor		</a:t>
            </a:r>
            <a:r>
              <a:rPr lang="de-DE" dirty="0">
                <a:solidFill>
                  <a:srgbClr val="FF0000"/>
                </a:solidFill>
              </a:rPr>
              <a:t>50 %</a:t>
            </a:r>
            <a:r>
              <a:rPr lang="de-DE" dirty="0"/>
              <a:t>		</a:t>
            </a:r>
            <a:r>
              <a:rPr lang="de-DE" dirty="0">
                <a:solidFill>
                  <a:srgbClr val="FF0000"/>
                </a:solidFill>
              </a:rPr>
              <a:t>60 %</a:t>
            </a:r>
            <a:r>
              <a:rPr lang="de-DE" dirty="0"/>
              <a:t>		</a:t>
            </a:r>
            <a:r>
              <a:rPr lang="de-DE" dirty="0">
                <a:solidFill>
                  <a:srgbClr val="FF0000"/>
                </a:solidFill>
              </a:rPr>
              <a:t>70 %</a:t>
            </a:r>
            <a:r>
              <a:rPr lang="de-DE" dirty="0"/>
              <a:t>	</a:t>
            </a:r>
          </a:p>
          <a:p>
            <a:pPr marL="0" indent="0">
              <a:lnSpc>
                <a:spcPct val="110000"/>
              </a:lnSpc>
              <a:spcBef>
                <a:spcPts val="600"/>
              </a:spcBef>
              <a:buNone/>
              <a:tabLst>
                <a:tab pos="447675" algn="l"/>
              </a:tabLst>
            </a:pPr>
            <a:r>
              <a:rPr lang="de-DE" dirty="0"/>
              <a:t>   	Korrekturfaktor	</a:t>
            </a:r>
            <a:r>
              <a:rPr lang="de-DE" dirty="0">
                <a:solidFill>
                  <a:srgbClr val="FF0000"/>
                </a:solidFill>
              </a:rPr>
              <a:t>1,55</a:t>
            </a:r>
            <a:r>
              <a:rPr lang="de-DE" dirty="0"/>
              <a:t>		</a:t>
            </a:r>
            <a:r>
              <a:rPr lang="de-DE" dirty="0">
                <a:solidFill>
                  <a:srgbClr val="FF0000"/>
                </a:solidFill>
              </a:rPr>
              <a:t>1,42</a:t>
            </a:r>
            <a:r>
              <a:rPr lang="de-DE" dirty="0"/>
              <a:t>		</a:t>
            </a:r>
            <a:r>
              <a:rPr lang="de-DE" dirty="0">
                <a:solidFill>
                  <a:srgbClr val="FF0000"/>
                </a:solidFill>
              </a:rPr>
              <a:t>1,29</a:t>
            </a:r>
            <a:r>
              <a:rPr lang="de-DE" dirty="0"/>
              <a:t>	</a:t>
            </a:r>
          </a:p>
          <a:p>
            <a:pPr marL="0" indent="0">
              <a:lnSpc>
                <a:spcPct val="110000"/>
              </a:lnSpc>
              <a:spcBef>
                <a:spcPts val="600"/>
              </a:spcBef>
              <a:buNone/>
              <a:tabLst>
                <a:tab pos="447675" algn="l"/>
              </a:tabLst>
            </a:pPr>
            <a:r>
              <a:rPr lang="de-DE" dirty="0"/>
              <a:t>	mit dem die EEG-Vergütung (z. Zt.7,35 €ct/</a:t>
            </a:r>
            <a:r>
              <a:rPr lang="de-DE" dirty="0" err="1"/>
              <a:t>kwh</a:t>
            </a:r>
            <a:r>
              <a:rPr lang="de-DE" dirty="0"/>
              <a:t>) multipliziert wird.</a:t>
            </a:r>
            <a:br>
              <a:rPr lang="de-DE" dirty="0"/>
            </a:br>
            <a:endParaRPr lang="de-DE" dirty="0"/>
          </a:p>
          <a:p>
            <a:pPr marL="0" indent="0">
              <a:lnSpc>
                <a:spcPct val="110000"/>
              </a:lnSpc>
              <a:spcBef>
                <a:spcPts val="600"/>
              </a:spcBef>
              <a:buNone/>
            </a:pPr>
            <a:r>
              <a:rPr lang="de-DE" spc="90" dirty="0">
                <a:solidFill>
                  <a:srgbClr val="FF0000"/>
                </a:solidFill>
              </a:rPr>
              <a:t>In Baden-Württemberg kostet der Windstrom bis zu 11,31 €ct/</a:t>
            </a:r>
            <a:r>
              <a:rPr lang="de-DE" spc="90" dirty="0" err="1">
                <a:solidFill>
                  <a:srgbClr val="FF0000"/>
                </a:solidFill>
              </a:rPr>
              <a:t>kwh</a:t>
            </a:r>
            <a:r>
              <a:rPr lang="de-DE" spc="90" dirty="0">
                <a:solidFill>
                  <a:srgbClr val="FF0000"/>
                </a:solidFill>
              </a:rPr>
              <a:t>. </a:t>
            </a:r>
            <a:r>
              <a:rPr lang="de-DE" spc="-60" dirty="0">
                <a:solidFill>
                  <a:srgbClr val="FF0000"/>
                </a:solidFill>
              </a:rPr>
              <a:t>Eine 6 MW-Anlage wird über 20 Jahre mit etwa 12 Millionen subventioniert.</a:t>
            </a:r>
          </a:p>
          <a:p>
            <a:pPr marL="0" indent="0">
              <a:lnSpc>
                <a:spcPct val="110000"/>
              </a:lnSpc>
              <a:spcBef>
                <a:spcPts val="600"/>
              </a:spcBef>
              <a:buNone/>
            </a:pPr>
            <a:endParaRPr lang="de-DE" dirty="0">
              <a:solidFill>
                <a:srgbClr val="FF0000"/>
              </a:solidFill>
            </a:endParaRPr>
          </a:p>
          <a:p>
            <a:endParaRPr lang="de-DE" dirty="0"/>
          </a:p>
        </p:txBody>
      </p:sp>
    </p:spTree>
    <p:extLst>
      <p:ext uri="{BB962C8B-B14F-4D97-AF65-F5344CB8AC3E}">
        <p14:creationId xmlns:p14="http://schemas.microsoft.com/office/powerpoint/2010/main" val="1992739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BAA0B0-7E78-B370-C975-A3BA6CFD775B}"/>
              </a:ext>
            </a:extLst>
          </p:cNvPr>
          <p:cNvSpPr>
            <a:spLocks noGrp="1"/>
          </p:cNvSpPr>
          <p:nvPr>
            <p:ph type="title"/>
          </p:nvPr>
        </p:nvSpPr>
        <p:spPr>
          <a:xfrm>
            <a:off x="468086" y="365125"/>
            <a:ext cx="11234057" cy="1325563"/>
          </a:xfrm>
        </p:spPr>
        <p:txBody>
          <a:bodyPr>
            <a:normAutofit/>
          </a:bodyPr>
          <a:lstStyle/>
          <a:p>
            <a:r>
              <a:rPr lang="de-DE" sz="3600" dirty="0">
                <a:solidFill>
                  <a:schemeClr val="bg1"/>
                </a:solidFill>
              </a:rPr>
              <a:t>NRW: Blau-Bestand, Rot-Planung nach Bundesnetzagentur</a:t>
            </a:r>
          </a:p>
        </p:txBody>
      </p:sp>
      <p:pic>
        <p:nvPicPr>
          <p:cNvPr id="8" name="Inhaltsplatzhalter 7">
            <a:extLst>
              <a:ext uri="{FF2B5EF4-FFF2-40B4-BE49-F238E27FC236}">
                <a16:creationId xmlns:a16="http://schemas.microsoft.com/office/drawing/2014/main" id="{968F0743-2983-0009-C34F-1D7DA01FC024}"/>
              </a:ext>
            </a:extLst>
          </p:cNvPr>
          <p:cNvPicPr>
            <a:picLocks noGrp="1" noChangeAspect="1"/>
          </p:cNvPicPr>
          <p:nvPr>
            <p:ph idx="1"/>
          </p:nvPr>
        </p:nvPicPr>
        <p:blipFill>
          <a:blip r:embed="rId2"/>
          <a:stretch>
            <a:fillRect/>
          </a:stretch>
        </p:blipFill>
        <p:spPr>
          <a:xfrm>
            <a:off x="2248731" y="1306286"/>
            <a:ext cx="7408649" cy="5186589"/>
          </a:xfrm>
          <a:prstGeom prst="rect">
            <a:avLst/>
          </a:prstGeom>
        </p:spPr>
      </p:pic>
    </p:spTree>
    <p:extLst>
      <p:ext uri="{BB962C8B-B14F-4D97-AF65-F5344CB8AC3E}">
        <p14:creationId xmlns:p14="http://schemas.microsoft.com/office/powerpoint/2010/main" val="4141861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D30F345-25E9-4C3B-8492-C3096A9BF6B0}"/>
              </a:ext>
            </a:extLst>
          </p:cNvPr>
          <p:cNvSpPr/>
          <p:nvPr/>
        </p:nvSpPr>
        <p:spPr>
          <a:xfrm>
            <a:off x="7335520" y="2137072"/>
            <a:ext cx="4399280" cy="4835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747" name="Rechteck 3">
            <a:extLst>
              <a:ext uri="{FF2B5EF4-FFF2-40B4-BE49-F238E27FC236}">
                <a16:creationId xmlns:a16="http://schemas.microsoft.com/office/drawing/2014/main" id="{D2CB0E8D-6078-4921-AA8B-56E57DEC89C4}"/>
              </a:ext>
            </a:extLst>
          </p:cNvPr>
          <p:cNvSpPr>
            <a:spLocks noChangeArrowheads="1"/>
          </p:cNvSpPr>
          <p:nvPr/>
        </p:nvSpPr>
        <p:spPr bwMode="auto">
          <a:xfrm>
            <a:off x="350886" y="1239307"/>
            <a:ext cx="11658234"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2800" b="0" i="0" u="none" strike="noStrike" kern="1200" cap="none" spc="-40" normalizeH="0" noProof="0" dirty="0">
                <a:ln>
                  <a:noFill/>
                </a:ln>
                <a:solidFill>
                  <a:schemeClr val="bg1"/>
                </a:solidFill>
                <a:effectLst/>
                <a:uLnTx/>
                <a:uFillTx/>
                <a:latin typeface="Arial" panose="020B0604020202020204" pitchFamily="34" charset="0"/>
                <a:ea typeface="MS Mincho" panose="02020609040205080304" pitchFamily="49" charset="-128"/>
                <a:cs typeface="+mn-cs"/>
              </a:rPr>
              <a:t>Zwei Harvard Wissenschaftler, Lee Miller und David Keith kamen in einer </a:t>
            </a:r>
            <a:r>
              <a:rPr kumimoji="0" lang="de-DE" altLang="de-DE" sz="28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mn-cs"/>
              </a:rPr>
              <a:t>groß angelegten Studie über amerikanische Windparks zum Ergebnis, dass Windfarmen die lokalen Temperaturen</a:t>
            </a:r>
            <a:r>
              <a:rPr kumimoji="0" lang="de-DE" altLang="de-DE" sz="20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 </a:t>
            </a:r>
            <a:r>
              <a:rPr kumimoji="0" lang="de-DE" altLang="de-DE" sz="2800" b="0" i="0" u="none" strike="noStrike" kern="1200" cap="none" spc="0" normalizeH="0" baseline="0" noProof="0" dirty="0">
                <a:ln>
                  <a:noFill/>
                </a:ln>
                <a:solidFill>
                  <a:srgbClr val="FF0000"/>
                </a:solidFill>
                <a:effectLst/>
                <a:uLnTx/>
                <a:uFillTx/>
                <a:latin typeface="Arial" panose="020B0604020202020204" pitchFamily="34" charset="0"/>
                <a:ea typeface="MS Mincho" panose="02020609040205080304" pitchFamily="49" charset="-128"/>
                <a:cs typeface="+mn-cs"/>
              </a:rPr>
              <a:t>um bis zu 0,54 ºC erhöhen.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de-DE" sz="24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mn-cs"/>
              </a:rPr>
              <a:t>Die </a:t>
            </a:r>
            <a:r>
              <a:rPr kumimoji="0" lang="en-GB" altLang="de-DE" sz="2400" b="0" i="0" u="none" strike="noStrike" kern="1200" cap="none" spc="0" normalizeH="0" baseline="0" noProof="0" dirty="0" err="1">
                <a:ln>
                  <a:noFill/>
                </a:ln>
                <a:solidFill>
                  <a:schemeClr val="bg1"/>
                </a:solidFill>
                <a:effectLst/>
                <a:uLnTx/>
                <a:uFillTx/>
                <a:latin typeface="Arial" panose="020B0604020202020204" pitchFamily="34" charset="0"/>
                <a:ea typeface="MS Mincho" panose="02020609040205080304" pitchFamily="49" charset="-128"/>
                <a:cs typeface="+mn-cs"/>
              </a:rPr>
              <a:t>Ergebnisse</a:t>
            </a:r>
            <a:r>
              <a:rPr kumimoji="0" lang="en-GB" altLang="de-DE" sz="24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mn-cs"/>
              </a:rPr>
              <a:t> </a:t>
            </a:r>
            <a:r>
              <a:rPr kumimoji="0" lang="en-GB" altLang="de-DE" sz="2400" b="0" i="0" u="none" strike="noStrike" kern="1200" cap="none" spc="0" normalizeH="0" baseline="0" noProof="0" dirty="0" err="1">
                <a:ln>
                  <a:noFill/>
                </a:ln>
                <a:solidFill>
                  <a:schemeClr val="bg1"/>
                </a:solidFill>
                <a:effectLst/>
                <a:uLnTx/>
                <a:uFillTx/>
                <a:latin typeface="Arial" panose="020B0604020202020204" pitchFamily="34" charset="0"/>
                <a:ea typeface="MS Mincho" panose="02020609040205080304" pitchFamily="49" charset="-128"/>
                <a:cs typeface="+mn-cs"/>
              </a:rPr>
              <a:t>sind</a:t>
            </a:r>
            <a:r>
              <a:rPr kumimoji="0" lang="en-GB" altLang="de-DE" sz="24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mn-cs"/>
              </a:rPr>
              <a:t> in </a:t>
            </a:r>
            <a:r>
              <a:rPr kumimoji="0" lang="en-GB" altLang="de-DE" sz="2400" b="0" i="0" u="none" strike="noStrike" kern="1200" cap="none" spc="0" normalizeH="0" baseline="0" noProof="0" dirty="0" err="1">
                <a:ln>
                  <a:noFill/>
                </a:ln>
                <a:solidFill>
                  <a:schemeClr val="bg1"/>
                </a:solidFill>
                <a:effectLst/>
                <a:uLnTx/>
                <a:uFillTx/>
                <a:latin typeface="Arial" panose="020B0604020202020204" pitchFamily="34" charset="0"/>
                <a:ea typeface="MS Mincho" panose="02020609040205080304" pitchFamily="49" charset="-128"/>
                <a:cs typeface="+mn-cs"/>
              </a:rPr>
              <a:t>vielen</a:t>
            </a:r>
            <a:r>
              <a:rPr kumimoji="0" lang="en-GB" altLang="de-DE" sz="24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mn-cs"/>
              </a:rPr>
              <a:t> </a:t>
            </a:r>
            <a:r>
              <a:rPr kumimoji="0" lang="en-GB" altLang="de-DE" sz="2400" b="0" i="0" u="none" strike="noStrike" kern="1200" cap="none" spc="0" normalizeH="0" baseline="0" noProof="0" dirty="0" err="1">
                <a:ln>
                  <a:noFill/>
                </a:ln>
                <a:solidFill>
                  <a:schemeClr val="bg1"/>
                </a:solidFill>
                <a:effectLst/>
                <a:uLnTx/>
                <a:uFillTx/>
                <a:latin typeface="Arial" panose="020B0604020202020204" pitchFamily="34" charset="0"/>
                <a:ea typeface="MS Mincho" panose="02020609040205080304" pitchFamily="49" charset="-128"/>
                <a:cs typeface="+mn-cs"/>
              </a:rPr>
              <a:t>anderen</a:t>
            </a:r>
            <a:r>
              <a:rPr kumimoji="0" lang="en-GB" altLang="de-DE" sz="24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mn-cs"/>
              </a:rPr>
              <a:t> </a:t>
            </a:r>
            <a:r>
              <a:rPr kumimoji="0" lang="en-GB" altLang="de-DE" sz="2400" b="0" i="0" u="none" strike="noStrike" kern="1200" cap="none" spc="0" normalizeH="0" baseline="0" noProof="0" dirty="0" err="1">
                <a:ln>
                  <a:noFill/>
                </a:ln>
                <a:solidFill>
                  <a:schemeClr val="bg1"/>
                </a:solidFill>
                <a:effectLst/>
                <a:uLnTx/>
                <a:uFillTx/>
                <a:latin typeface="Arial" panose="020B0604020202020204" pitchFamily="34" charset="0"/>
                <a:ea typeface="MS Mincho" panose="02020609040205080304" pitchFamily="49" charset="-128"/>
                <a:cs typeface="+mn-cs"/>
              </a:rPr>
              <a:t>Studien</a:t>
            </a:r>
            <a:r>
              <a:rPr kumimoji="0" lang="en-GB" altLang="de-DE" sz="24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mn-cs"/>
              </a:rPr>
              <a:t> </a:t>
            </a:r>
            <a:r>
              <a:rPr kumimoji="0" lang="en-GB" altLang="de-DE" sz="2400" b="0" i="0" u="none" strike="noStrike" kern="1200" cap="none" spc="0" normalizeH="0" baseline="0" noProof="0" dirty="0" err="1">
                <a:ln>
                  <a:noFill/>
                </a:ln>
                <a:solidFill>
                  <a:schemeClr val="bg1"/>
                </a:solidFill>
                <a:effectLst/>
                <a:uLnTx/>
                <a:uFillTx/>
                <a:latin typeface="Arial" panose="020B0604020202020204" pitchFamily="34" charset="0"/>
                <a:ea typeface="MS Mincho" panose="02020609040205080304" pitchFamily="49" charset="-128"/>
                <a:cs typeface="+mn-cs"/>
              </a:rPr>
              <a:t>bestätigt</a:t>
            </a:r>
            <a:r>
              <a:rPr kumimoji="0" lang="en-GB" altLang="de-DE" sz="24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mn-cs"/>
              </a:rPr>
              <a:t>, </a:t>
            </a:r>
            <a:r>
              <a:rPr kumimoji="0" lang="en-GB" altLang="de-DE" sz="2400" b="0" i="0" u="none" strike="noStrike" kern="1200" cap="none" spc="0" normalizeH="0" baseline="0" noProof="0" dirty="0" err="1">
                <a:ln>
                  <a:noFill/>
                </a:ln>
                <a:solidFill>
                  <a:schemeClr val="bg1"/>
                </a:solidFill>
                <a:effectLst/>
                <a:uLnTx/>
                <a:uFillTx/>
                <a:latin typeface="Arial" panose="020B0604020202020204" pitchFamily="34" charset="0"/>
                <a:ea typeface="MS Mincho" panose="02020609040205080304" pitchFamily="49" charset="-128"/>
                <a:cs typeface="+mn-cs"/>
              </a:rPr>
              <a:t>insbesondere</a:t>
            </a:r>
            <a:r>
              <a:rPr kumimoji="0" lang="en-GB" altLang="de-DE" sz="24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mn-cs"/>
              </a:rPr>
              <a:t> </a:t>
            </a:r>
            <a:r>
              <a:rPr kumimoji="0" lang="en-GB" altLang="de-DE" sz="2400" b="0" i="0" u="none" strike="noStrike" kern="1200" cap="none" spc="0" normalizeH="0" baseline="0" noProof="0" dirty="0" err="1">
                <a:ln>
                  <a:noFill/>
                </a:ln>
                <a:solidFill>
                  <a:schemeClr val="bg1"/>
                </a:solidFill>
                <a:effectLst/>
                <a:uLnTx/>
                <a:uFillTx/>
                <a:latin typeface="Arial" panose="020B0604020202020204" pitchFamily="34" charset="0"/>
                <a:ea typeface="MS Mincho" panose="02020609040205080304" pitchFamily="49" charset="-128"/>
                <a:cs typeface="+mn-cs"/>
              </a:rPr>
              <a:t>mit</a:t>
            </a:r>
            <a:r>
              <a:rPr kumimoji="0" lang="en-GB" altLang="de-DE" sz="24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mn-cs"/>
              </a:rPr>
              <a:t> </a:t>
            </a:r>
            <a:r>
              <a:rPr kumimoji="0" lang="en-GB" altLang="de-DE" sz="2400" b="0" i="0" u="none" strike="noStrike" kern="1200" cap="none" spc="0" normalizeH="0" baseline="0" noProof="0" dirty="0" err="1">
                <a:ln>
                  <a:noFill/>
                </a:ln>
                <a:solidFill>
                  <a:schemeClr val="bg1"/>
                </a:solidFill>
                <a:effectLst/>
                <a:uLnTx/>
                <a:uFillTx/>
                <a:latin typeface="Arial" panose="020B0604020202020204" pitchFamily="34" charset="0"/>
                <a:ea typeface="MS Mincho" panose="02020609040205080304" pitchFamily="49" charset="-128"/>
                <a:cs typeface="+mn-cs"/>
              </a:rPr>
              <a:t>einem</a:t>
            </a:r>
            <a:r>
              <a:rPr kumimoji="0" lang="en-GB" altLang="de-DE" sz="24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mn-cs"/>
              </a:rPr>
              <a:t> </a:t>
            </a:r>
            <a:r>
              <a:rPr kumimoji="0" lang="en-GB" altLang="de-DE" sz="2400" b="0" i="0" u="none" strike="noStrike" kern="1200" cap="none" spc="0" normalizeH="0" baseline="0" noProof="0" dirty="0" err="1">
                <a:ln>
                  <a:noFill/>
                </a:ln>
                <a:solidFill>
                  <a:schemeClr val="bg1"/>
                </a:solidFill>
                <a:effectLst/>
                <a:uLnTx/>
                <a:uFillTx/>
                <a:latin typeface="Arial" panose="020B0604020202020204" pitchFamily="34" charset="0"/>
                <a:ea typeface="MS Mincho" panose="02020609040205080304" pitchFamily="49" charset="-128"/>
                <a:cs typeface="+mn-cs"/>
              </a:rPr>
              <a:t>spürbaren</a:t>
            </a:r>
            <a:r>
              <a:rPr kumimoji="0" lang="en-GB" altLang="de-DE" sz="24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mn-cs"/>
              </a:rPr>
              <a:t> </a:t>
            </a:r>
            <a:r>
              <a:rPr kumimoji="0" lang="en-GB" altLang="de-DE" sz="2400" b="0" i="0" u="none" strike="noStrike" kern="1200" cap="none" spc="0" normalizeH="0" baseline="0" noProof="0" dirty="0" err="1">
                <a:ln>
                  <a:noFill/>
                </a:ln>
                <a:solidFill>
                  <a:schemeClr val="bg1"/>
                </a:solidFill>
                <a:effectLst/>
                <a:uLnTx/>
                <a:uFillTx/>
                <a:latin typeface="Arial" panose="020B0604020202020204" pitchFamily="34" charset="0"/>
                <a:ea typeface="MS Mincho" panose="02020609040205080304" pitchFamily="49" charset="-128"/>
                <a:cs typeface="+mn-cs"/>
              </a:rPr>
              <a:t>Austrocknungseffekt</a:t>
            </a:r>
            <a:r>
              <a:rPr kumimoji="0" lang="en-GB" altLang="de-DE" sz="24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mn-cs"/>
              </a:rPr>
              <a:t> der </a:t>
            </a:r>
            <a:r>
              <a:rPr kumimoji="0" lang="en-GB" altLang="de-DE" sz="2400" b="0" i="0" u="none" strike="noStrike" kern="1200" cap="none" spc="0" normalizeH="0" baseline="0" noProof="0" dirty="0" err="1">
                <a:ln>
                  <a:noFill/>
                </a:ln>
                <a:solidFill>
                  <a:schemeClr val="bg1"/>
                </a:solidFill>
                <a:effectLst/>
                <a:uLnTx/>
                <a:uFillTx/>
                <a:latin typeface="Arial" panose="020B0604020202020204" pitchFamily="34" charset="0"/>
                <a:ea typeface="MS Mincho" panose="02020609040205080304" pitchFamily="49" charset="-128"/>
                <a:cs typeface="+mn-cs"/>
              </a:rPr>
              <a:t>Böden</a:t>
            </a:r>
            <a:r>
              <a:rPr kumimoji="0" lang="en-GB" altLang="de-DE" sz="24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mn-cs"/>
              </a:rPr>
              <a:t> von 4,4 % </a:t>
            </a:r>
            <a:r>
              <a:rPr kumimoji="0" lang="en-GB" altLang="de-DE" sz="2400" b="0" i="0" u="none" strike="noStrike" kern="1200" cap="none" spc="0" normalizeH="0" baseline="0" noProof="0" dirty="0" err="1">
                <a:ln>
                  <a:noFill/>
                </a:ln>
                <a:solidFill>
                  <a:schemeClr val="bg1"/>
                </a:solidFill>
                <a:effectLst/>
                <a:uLnTx/>
                <a:uFillTx/>
                <a:latin typeface="Arial" panose="020B0604020202020204" pitchFamily="34" charset="0"/>
                <a:ea typeface="MS Mincho" panose="02020609040205080304" pitchFamily="49" charset="-128"/>
                <a:cs typeface="+mn-cs"/>
              </a:rPr>
              <a:t>im</a:t>
            </a:r>
            <a:r>
              <a:rPr kumimoji="0" lang="en-GB" altLang="de-DE" sz="24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mn-cs"/>
              </a:rPr>
              <a:t> </a:t>
            </a:r>
            <a:r>
              <a:rPr kumimoji="0" lang="en-GB" altLang="de-DE" sz="2400" b="0" i="0" u="none" strike="noStrike" kern="1200" cap="none" spc="0" normalizeH="0" baseline="0" noProof="0" dirty="0" err="1">
                <a:ln>
                  <a:noFill/>
                </a:ln>
                <a:solidFill>
                  <a:schemeClr val="bg1"/>
                </a:solidFill>
                <a:effectLst/>
                <a:uLnTx/>
                <a:uFillTx/>
                <a:latin typeface="Arial" panose="020B0604020202020204" pitchFamily="34" charset="0"/>
                <a:ea typeface="MS Mincho" panose="02020609040205080304" pitchFamily="49" charset="-128"/>
                <a:cs typeface="+mn-cs"/>
              </a:rPr>
              <a:t>Jahr</a:t>
            </a:r>
            <a:r>
              <a:rPr kumimoji="0" lang="en-GB" altLang="de-DE" sz="24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mn-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40" normalizeH="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In der Nacht ist die Luft unmittelbar über dem Boden relativ kühl, darüber ist sie wärmer. </a:t>
            </a:r>
            <a:r>
              <a:rPr kumimoji="0" lang="de-DE" sz="24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Aber die rotierenden Flügel der Windkraftanlagen gleichen das starke Temperatur-gefälle in der Nacht aus und schaufeln Wärme zurück auf den Erdboden. </a:t>
            </a:r>
            <a:br>
              <a:rPr kumimoji="0" lang="de-DE" sz="24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br>
            <a:r>
              <a:rPr kumimoji="0" lang="de-DE" sz="24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Die Taubildung wird erschwert.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24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Um etwa 10 % wird die Windgeschwindigkeit, ebenso wie der Niederschlag um 10 % durch große Anlagen reduziert bis auf eine Entfernung von 10 km.</a:t>
            </a:r>
            <a:br>
              <a:rPr kumimoji="0" lang="de-DE" altLang="de-DE" sz="24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br>
            <a:endParaRPr kumimoji="0" lang="en-GB" altLang="de-DE" sz="2400" b="0" i="0" u="none" strike="noStrike" kern="1200" cap="none" spc="0" normalizeH="0" baseline="0" noProof="0" dirty="0">
              <a:ln>
                <a:noFill/>
              </a:ln>
              <a:solidFill>
                <a:schemeClr val="bg1"/>
              </a:solidFill>
              <a:effectLst/>
              <a:uLnTx/>
              <a:uFillTx/>
              <a:latin typeface="Arial" panose="020B060402020202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de-DE" sz="1100" b="0" i="0" u="sng" strike="noStrike" kern="1200" cap="none" spc="0" normalizeH="0" baseline="0" noProof="0" dirty="0">
                <a:ln>
                  <a:noFill/>
                </a:ln>
                <a:solidFill>
                  <a:schemeClr val="tx2">
                    <a:lumMod val="20000"/>
                    <a:lumOff val="80000"/>
                  </a:schemeClr>
                </a:solidFill>
                <a:effectLst/>
                <a:uLnTx/>
                <a:uFillTx/>
                <a:latin typeface="Arial" panose="020B0604020202020204" pitchFamily="34" charset="0"/>
                <a:ea typeface="MS Mincho" panose="02020609040205080304" pitchFamily="49" charset="-128"/>
                <a:cs typeface="+mn-cs"/>
                <a:hlinkClick r:id="rId2">
                  <a:extLst>
                    <a:ext uri="{A12FA001-AC4F-418D-AE19-62706E023703}">
                      <ahyp:hlinkClr xmlns:ahyp="http://schemas.microsoft.com/office/drawing/2018/hyperlinkcolor" val="tx"/>
                    </a:ext>
                  </a:extLst>
                </a:hlinkClick>
              </a:rPr>
              <a:t>https://doi.org/10.1016/j.joule.2018.09.009</a:t>
            </a:r>
            <a:endParaRPr kumimoji="0" lang="en-GB" altLang="de-DE" sz="2800" b="0" i="0" u="none" strike="noStrike" kern="1200" cap="none" spc="0" normalizeH="0" baseline="0" noProof="0" dirty="0">
              <a:ln>
                <a:noFill/>
              </a:ln>
              <a:solidFill>
                <a:schemeClr val="tx2">
                  <a:lumMod val="20000"/>
                  <a:lumOff val="80000"/>
                </a:schemeClr>
              </a:solidFill>
              <a:effectLst/>
              <a:uLnTx/>
              <a:uFillTx/>
              <a:latin typeface="Arial" panose="020B0604020202020204" pitchFamily="34" charset="0"/>
              <a:ea typeface="MS Mincho" panose="02020609040205080304" pitchFamily="49"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100" b="0" i="0" u="sng" strike="noStrike" kern="1200" cap="none" spc="0" normalizeH="0" baseline="0" noProof="0" dirty="0">
                <a:ln>
                  <a:noFill/>
                </a:ln>
                <a:solidFill>
                  <a:schemeClr val="tx2">
                    <a:lumMod val="20000"/>
                    <a:lumOff val="80000"/>
                  </a:schemeClr>
                </a:solidFill>
                <a:effectLst/>
                <a:uLnTx/>
                <a:uFillTx/>
                <a:latin typeface="Arial" panose="020B0604020202020204" pitchFamily="34" charset="0"/>
                <a:ea typeface="Calibri" panose="020F050202020403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https://www.researchgate.net/publication/342219538_</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100" b="0" i="0" u="none" strike="noStrike" kern="1200" cap="none" spc="0" normalizeH="0" baseline="0" noProof="0" dirty="0">
                <a:ln>
                  <a:noFill/>
                </a:ln>
                <a:solidFill>
                  <a:schemeClr val="tx2">
                    <a:lumMod val="20000"/>
                    <a:lumOff val="80000"/>
                  </a:schemeClr>
                </a:solidFill>
                <a:effectLst/>
                <a:uLnTx/>
                <a:uFillTx/>
                <a:latin typeface="Arial" panose="020B0604020202020204" pitchFamily="34" charset="0"/>
                <a:ea typeface="Calibri" panose="020F0502020204030204" pitchFamily="34" charset="0"/>
                <a:cs typeface="Arial" panose="020B0604020202020204" pitchFamily="34" charset="0"/>
                <a:hlinkClick r:id="" action="ppaction://noaction">
                  <a:extLst>
                    <a:ext uri="{A12FA001-AC4F-418D-AE19-62706E023703}">
                      <ahyp:hlinkClr xmlns:ahyp="http://schemas.microsoft.com/office/drawing/2018/hyperlinkcolor" val="tx"/>
                    </a:ext>
                  </a:extLst>
                </a:hlinkClick>
              </a:rPr>
              <a:t>Observed_onshore_precipitation_changes_after_the_installation_of_offshore_wind_farms</a:t>
            </a:r>
            <a:endParaRPr kumimoji="0" lang="de-DE" altLang="de-DE" sz="1100" b="0" i="0" u="none" strike="noStrike" kern="1200" cap="none" spc="0" normalizeH="0" baseline="0" noProof="0" dirty="0">
              <a:ln>
                <a:noFill/>
              </a:ln>
              <a:solidFill>
                <a:schemeClr val="tx2">
                  <a:lumMod val="20000"/>
                  <a:lumOff val="80000"/>
                </a:schemeClr>
              </a:solidFill>
              <a:effectLst/>
              <a:uLnTx/>
              <a:uFillTx/>
              <a:latin typeface="Arial" panose="020B0604020202020204" pitchFamily="34" charset="0"/>
              <a:ea typeface="MS Mincho" panose="02020609040205080304" pitchFamily="49" charset="-128"/>
              <a:cs typeface="+mn-cs"/>
            </a:endParaRPr>
          </a:p>
        </p:txBody>
      </p:sp>
      <p:sp>
        <p:nvSpPr>
          <p:cNvPr id="4" name="Titel 1">
            <a:extLst>
              <a:ext uri="{FF2B5EF4-FFF2-40B4-BE49-F238E27FC236}">
                <a16:creationId xmlns:a16="http://schemas.microsoft.com/office/drawing/2014/main" id="{961E3CE9-A1BD-4916-80D9-44DA98600F1A}"/>
              </a:ext>
            </a:extLst>
          </p:cNvPr>
          <p:cNvSpPr txBox="1">
            <a:spLocks/>
          </p:cNvSpPr>
          <p:nvPr/>
        </p:nvSpPr>
        <p:spPr>
          <a:xfrm>
            <a:off x="447040" y="295200"/>
            <a:ext cx="11204185" cy="1325563"/>
          </a:xfrm>
          <a:prstGeom prst="rect">
            <a:avLst/>
          </a:prstGeom>
        </p:spPr>
        <p:txBody>
          <a:bodyPr vert="horz" lIns="91440" tIns="45720" rIns="91440" bIns="45720" rtlCol="0" anchor="t" anchorCtr="0">
            <a:normAutofit/>
          </a:bodyPr>
          <a:lstStyle>
            <a:lvl1pPr>
              <a:defRPr>
                <a:latin typeface="+mj-lt"/>
                <a:ea typeface="+mj-ea"/>
                <a:cs typeface="+mj-cs"/>
              </a:defRPr>
            </a:lvl1pPr>
          </a:lstStyle>
          <a:p>
            <a:pPr algn="ctr"/>
            <a:r>
              <a:rPr lang="de-DE" altLang="de-DE" sz="3600" b="1" dirty="0">
                <a:solidFill>
                  <a:schemeClr val="bg1"/>
                </a:solidFill>
              </a:rPr>
              <a:t>Windparks beeinflussen das Mikroklima</a:t>
            </a:r>
            <a:endParaRPr lang="de-DE" sz="3600" b="1" kern="0"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09190CB-7975-48AA-8AE4-8646104F936B}"/>
              </a:ext>
            </a:extLst>
          </p:cNvPr>
          <p:cNvSpPr/>
          <p:nvPr/>
        </p:nvSpPr>
        <p:spPr>
          <a:xfrm>
            <a:off x="9267825" y="657225"/>
            <a:ext cx="2428875" cy="3619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62" name="Textplatzhalter 2">
            <a:extLst>
              <a:ext uri="{FF2B5EF4-FFF2-40B4-BE49-F238E27FC236}">
                <a16:creationId xmlns:a16="http://schemas.microsoft.com/office/drawing/2014/main" id="{780B11C9-45EE-4FC8-A2EC-21BF054245B0}"/>
              </a:ext>
            </a:extLst>
          </p:cNvPr>
          <p:cNvSpPr>
            <a:spLocks noGrp="1"/>
          </p:cNvSpPr>
          <p:nvPr>
            <p:ph type="body" idx="4294967295"/>
          </p:nvPr>
        </p:nvSpPr>
        <p:spPr>
          <a:xfrm>
            <a:off x="794582" y="1692956"/>
            <a:ext cx="8120818" cy="2365450"/>
          </a:xfrm>
        </p:spPr>
        <p:txBody>
          <a:bodyPr>
            <a:normAutofit fontScale="55000" lnSpcReduction="20000"/>
          </a:bodyPr>
          <a:lstStyle/>
          <a:p>
            <a:pPr marL="342467" indent="-342467">
              <a:spcAft>
                <a:spcPts val="600"/>
              </a:spcAft>
              <a:buFont typeface="Arial" panose="020B0604020202020204" pitchFamily="34" charset="0"/>
              <a:buChar char="•"/>
              <a:defRPr/>
            </a:pPr>
            <a:r>
              <a:rPr lang="de-DE" altLang="de-DE" dirty="0"/>
              <a:t>suchen WEA aktiv auf </a:t>
            </a:r>
          </a:p>
          <a:p>
            <a:pPr marL="342467" indent="-342467">
              <a:spcAft>
                <a:spcPts val="600"/>
              </a:spcAft>
              <a:buFont typeface="Arial" panose="020B0604020202020204" pitchFamily="34" charset="0"/>
              <a:buChar char="•"/>
              <a:defRPr/>
            </a:pPr>
            <a:r>
              <a:rPr lang="de-DE" altLang="de-DE" dirty="0"/>
              <a:t>pro Jahr in Deutschland ca. 240.000 tote Fledermäuse</a:t>
            </a:r>
            <a:br>
              <a:rPr lang="de-DE" altLang="de-DE" dirty="0"/>
            </a:br>
            <a:r>
              <a:rPr lang="de-DE" altLang="de-DE" dirty="0"/>
              <a:t>nach konservativer Schätzung </a:t>
            </a:r>
          </a:p>
          <a:p>
            <a:pPr marL="342467" indent="-342467">
              <a:spcAft>
                <a:spcPts val="600"/>
              </a:spcAft>
              <a:buFont typeface="Arial" panose="020B0604020202020204" pitchFamily="34" charset="0"/>
              <a:buChar char="•"/>
              <a:defRPr/>
            </a:pPr>
            <a:r>
              <a:rPr lang="de-DE" altLang="de-DE" dirty="0"/>
              <a:t>wie viele mit lebensgefährlichen inneren Verletzungen?</a:t>
            </a:r>
          </a:p>
          <a:p>
            <a:pPr marL="342467" indent="-342467">
              <a:spcAft>
                <a:spcPts val="600"/>
              </a:spcAft>
              <a:buFont typeface="Arial" panose="020B0604020202020204" pitchFamily="34" charset="0"/>
              <a:buChar char="•"/>
              <a:defRPr/>
            </a:pPr>
            <a:r>
              <a:rPr lang="de-DE" altLang="de-DE" dirty="0"/>
              <a:t>regelmäßig auch Tiere aus Nachbarländern betroffen</a:t>
            </a:r>
          </a:p>
          <a:p>
            <a:pPr marL="342467" indent="-342467">
              <a:spcAft>
                <a:spcPts val="600"/>
              </a:spcAft>
              <a:buFont typeface="Arial" panose="020B0604020202020204" pitchFamily="34" charset="0"/>
              <a:buChar char="•"/>
              <a:defRPr/>
            </a:pPr>
            <a:endParaRPr lang="de-DE" altLang="de-DE" dirty="0"/>
          </a:p>
        </p:txBody>
      </p:sp>
      <p:pic>
        <p:nvPicPr>
          <p:cNvPr id="29700" name="Picture 5" descr="C:\Users\p.cyriacks\AppData\Local\Microsoft\Windows\Temporary Internet Files\Content.Outlook\HKOBJFTH\HPIM1644.jpg">
            <a:extLst>
              <a:ext uri="{FF2B5EF4-FFF2-40B4-BE49-F238E27FC236}">
                <a16:creationId xmlns:a16="http://schemas.microsoft.com/office/drawing/2014/main" id="{261E3915-EF0C-4716-A520-0AFCB705B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710" y="780097"/>
            <a:ext cx="2220912"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59251DF0-73B9-4EAA-A947-24EF548C9564}"/>
              </a:ext>
            </a:extLst>
          </p:cNvPr>
          <p:cNvSpPr txBox="1"/>
          <p:nvPr/>
        </p:nvSpPr>
        <p:spPr>
          <a:xfrm>
            <a:off x="794581" y="3970641"/>
            <a:ext cx="9805239" cy="2046591"/>
          </a:xfrm>
          <a:prstGeom prst="rect">
            <a:avLst/>
          </a:prstGeom>
          <a:noFill/>
        </p:spPr>
        <p:txBody>
          <a:bodyPr wrap="square" lIns="91324" tIns="45659" rIns="91324" bIns="45659">
            <a:spAutoFit/>
          </a:bodyPr>
          <a:lstStyle/>
          <a:p>
            <a:pPr marL="0" marR="0" lvl="0" indent="0" algn="l" defTabSz="914400" rtl="0" eaLnBrk="1" fontAlgn="auto" latinLnBrk="0" hangingPunct="1">
              <a:lnSpc>
                <a:spcPct val="100000"/>
              </a:lnSpc>
              <a:spcBef>
                <a:spcPts val="0"/>
              </a:spcBef>
              <a:spcAft>
                <a:spcPts val="600"/>
              </a:spcAft>
              <a:buClr>
                <a:srgbClr val="4F81BD"/>
              </a:buClr>
              <a:buSzTx/>
              <a:buFontTx/>
              <a:buNone/>
              <a:tabLst>
                <a:tab pos="266362" algn="l"/>
                <a:tab pos="534312" algn="l"/>
                <a:tab pos="542238" algn="l"/>
                <a:tab pos="808602" algn="l"/>
                <a:tab pos="1074964" algn="l"/>
                <a:tab pos="1341328" algn="l"/>
              </a:tabLst>
              <a:defRPr/>
            </a:pPr>
            <a:r>
              <a:rPr kumimoji="0" lang="de-DE" altLang="de-DE" sz="2800" b="0" i="0" u="none" strike="noStrike" kern="1200" cap="none" spc="0" normalizeH="0" baseline="0" noProof="0" dirty="0">
                <a:ln>
                  <a:noFill/>
                </a:ln>
                <a:solidFill>
                  <a:schemeClr val="bg1"/>
                </a:solidFill>
                <a:effectLst/>
                <a:uLnTx/>
                <a:uFillTx/>
                <a:latin typeface="Calibri"/>
                <a:ea typeface="+mn-ea"/>
                <a:cs typeface="+mn-cs"/>
              </a:rPr>
              <a:t>Notwendig: </a:t>
            </a:r>
          </a:p>
          <a:p>
            <a:pPr marL="342467" marR="0" lvl="0" indent="-342467" algn="l" defTabSz="914400" rtl="0" eaLnBrk="1" fontAlgn="auto" latinLnBrk="0" hangingPunct="1">
              <a:lnSpc>
                <a:spcPct val="100000"/>
              </a:lnSpc>
              <a:spcBef>
                <a:spcPts val="0"/>
              </a:spcBef>
              <a:spcAft>
                <a:spcPts val="600"/>
              </a:spcAft>
              <a:buClr>
                <a:srgbClr val="4F81BD"/>
              </a:buClr>
              <a:buSzTx/>
              <a:buFont typeface="Arial" panose="020B0604020202020204" pitchFamily="34" charset="0"/>
              <a:buChar char="•"/>
              <a:tabLst>
                <a:tab pos="266362" algn="l"/>
                <a:tab pos="534312" algn="l"/>
                <a:tab pos="542238" algn="l"/>
                <a:tab pos="808602" algn="l"/>
                <a:tab pos="1074964" algn="l"/>
                <a:tab pos="1341328" algn="l"/>
              </a:tabLst>
              <a:defRPr/>
            </a:pPr>
            <a:r>
              <a:rPr kumimoji="0" lang="de-DE" altLang="de-DE" sz="2800" b="0" i="0" u="none" strike="noStrike" kern="1200" cap="none" spc="0" normalizeH="0" baseline="0" noProof="0" dirty="0">
                <a:ln>
                  <a:noFill/>
                </a:ln>
                <a:solidFill>
                  <a:schemeClr val="bg1"/>
                </a:solidFill>
                <a:effectLst/>
                <a:uLnTx/>
                <a:uFillTx/>
                <a:latin typeface="Calibri"/>
                <a:ea typeface="+mn-ea"/>
                <a:cs typeface="+mn-cs"/>
              </a:rPr>
              <a:t>Keine WEA an Standorten mit hoher Fledermausaktivität</a:t>
            </a:r>
          </a:p>
          <a:p>
            <a:pPr marL="342467" marR="0" lvl="0" indent="-342467" algn="l" defTabSz="914400" rtl="0" eaLnBrk="1" fontAlgn="auto" latinLnBrk="0" hangingPunct="1">
              <a:lnSpc>
                <a:spcPct val="100000"/>
              </a:lnSpc>
              <a:spcBef>
                <a:spcPts val="0"/>
              </a:spcBef>
              <a:spcAft>
                <a:spcPts val="600"/>
              </a:spcAft>
              <a:buClr>
                <a:srgbClr val="4F81BD"/>
              </a:buClr>
              <a:buSzTx/>
              <a:buFont typeface="Arial" panose="020B0604020202020204" pitchFamily="34" charset="0"/>
              <a:buChar char="•"/>
              <a:tabLst>
                <a:tab pos="266362" algn="l"/>
                <a:tab pos="534312" algn="l"/>
                <a:tab pos="542238" algn="l"/>
                <a:tab pos="808602" algn="l"/>
                <a:tab pos="1074964" algn="l"/>
                <a:tab pos="1341328" algn="l"/>
              </a:tabLst>
              <a:defRPr/>
            </a:pPr>
            <a:r>
              <a:rPr kumimoji="0" lang="de-DE" altLang="de-DE" sz="2800" b="0" i="0" u="none" strike="noStrike" kern="1200" cap="none" spc="0" normalizeH="0" baseline="0" noProof="0" dirty="0">
                <a:ln>
                  <a:noFill/>
                </a:ln>
                <a:solidFill>
                  <a:schemeClr val="bg1"/>
                </a:solidFill>
                <a:effectLst/>
                <a:uLnTx/>
                <a:uFillTx/>
                <a:latin typeface="Calibri"/>
                <a:ea typeface="+mn-ea"/>
                <a:cs typeface="+mn-cs"/>
              </a:rPr>
              <a:t>Keine WEA im Bereich wichtiger Quartiere bzw. Wochenstuben </a:t>
            </a:r>
          </a:p>
          <a:p>
            <a:pPr marL="342467" marR="0" lvl="0" indent="-342467" algn="l" defTabSz="914400" rtl="0" eaLnBrk="1" fontAlgn="auto" latinLnBrk="0" hangingPunct="1">
              <a:lnSpc>
                <a:spcPct val="100000"/>
              </a:lnSpc>
              <a:spcBef>
                <a:spcPts val="0"/>
              </a:spcBef>
              <a:spcAft>
                <a:spcPts val="600"/>
              </a:spcAft>
              <a:buClr>
                <a:srgbClr val="4F81BD"/>
              </a:buClr>
              <a:buSzTx/>
              <a:buFont typeface="Arial" panose="020B0604020202020204" pitchFamily="34" charset="0"/>
              <a:buChar char="•"/>
              <a:tabLst>
                <a:tab pos="266362" algn="l"/>
                <a:tab pos="534312" algn="l"/>
                <a:tab pos="542238" algn="l"/>
                <a:tab pos="808602" algn="l"/>
                <a:tab pos="1074964" algn="l"/>
                <a:tab pos="1341328" algn="l"/>
              </a:tabLst>
              <a:defRPr/>
            </a:pPr>
            <a:r>
              <a:rPr kumimoji="0" lang="de-DE" altLang="de-DE" sz="2800" b="0" i="0" u="none" strike="noStrike" kern="1200" cap="none" spc="0" normalizeH="0" baseline="0" noProof="0" dirty="0">
                <a:ln>
                  <a:noFill/>
                </a:ln>
                <a:solidFill>
                  <a:schemeClr val="bg1"/>
                </a:solidFill>
                <a:effectLst/>
                <a:uLnTx/>
                <a:uFillTx/>
                <a:latin typeface="Calibri"/>
                <a:ea typeface="+mn-ea"/>
                <a:cs typeface="+mn-cs"/>
              </a:rPr>
              <a:t>Keine WEA in Waldgebieten</a:t>
            </a:r>
            <a:endParaRPr kumimoji="0" lang="de-DE" sz="2800" b="0" i="0" u="none" strike="noStrike" kern="1200" cap="none" spc="0" normalizeH="0" baseline="0" noProof="0" dirty="0">
              <a:ln>
                <a:noFill/>
              </a:ln>
              <a:solidFill>
                <a:schemeClr val="bg1"/>
              </a:solidFill>
              <a:effectLst/>
              <a:uLnTx/>
              <a:uFillTx/>
              <a:latin typeface="Calibri"/>
              <a:ea typeface="+mn-ea"/>
              <a:cs typeface="+mn-cs"/>
            </a:endParaRPr>
          </a:p>
        </p:txBody>
      </p:sp>
      <p:sp>
        <p:nvSpPr>
          <p:cNvPr id="29703" name="Textfeld 7">
            <a:extLst>
              <a:ext uri="{FF2B5EF4-FFF2-40B4-BE49-F238E27FC236}">
                <a16:creationId xmlns:a16="http://schemas.microsoft.com/office/drawing/2014/main" id="{E9BBB79C-651B-427F-AC82-8F88BDD39D10}"/>
              </a:ext>
            </a:extLst>
          </p:cNvPr>
          <p:cNvSpPr txBox="1">
            <a:spLocks noChangeArrowheads="1"/>
          </p:cNvSpPr>
          <p:nvPr/>
        </p:nvSpPr>
        <p:spPr bwMode="auto">
          <a:xfrm>
            <a:off x="9799541" y="4350349"/>
            <a:ext cx="1365249" cy="25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4" tIns="45659" rIns="91324" bIns="4565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050" b="0"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mn-cs"/>
              </a:rPr>
              <a:t>Foto Tobias Dürr</a:t>
            </a:r>
          </a:p>
        </p:txBody>
      </p:sp>
      <p:sp>
        <p:nvSpPr>
          <p:cNvPr id="9" name="Titel 1">
            <a:extLst>
              <a:ext uri="{FF2B5EF4-FFF2-40B4-BE49-F238E27FC236}">
                <a16:creationId xmlns:a16="http://schemas.microsoft.com/office/drawing/2014/main" id="{1B477127-4EB4-45B7-8C19-77830544F5DA}"/>
              </a:ext>
            </a:extLst>
          </p:cNvPr>
          <p:cNvSpPr txBox="1">
            <a:spLocks/>
          </p:cNvSpPr>
          <p:nvPr/>
        </p:nvSpPr>
        <p:spPr>
          <a:xfrm>
            <a:off x="1142944" y="295200"/>
            <a:ext cx="8393173" cy="1325563"/>
          </a:xfrm>
          <a:prstGeom prst="rect">
            <a:avLst/>
          </a:prstGeom>
        </p:spPr>
        <p:txBody>
          <a:bodyPr vert="horz" lIns="91440" tIns="45720" rIns="91440" bIns="45720" rtlCol="0" anchor="t" anchorCtr="0">
            <a:normAutofit/>
          </a:bodyPr>
          <a:lstStyle>
            <a:lvl1pPr>
              <a:defRPr>
                <a:latin typeface="+mj-lt"/>
                <a:ea typeface="+mj-ea"/>
                <a:cs typeface="+mj-cs"/>
              </a:defRPr>
            </a:lvl1pPr>
          </a:lstStyle>
          <a:p>
            <a:r>
              <a:rPr lang="de-DE" altLang="de-DE" sz="3600" b="1" dirty="0">
                <a:solidFill>
                  <a:schemeClr val="bg1"/>
                </a:solidFill>
              </a:rPr>
              <a:t>Windkraftanlagen und Naturschutz</a:t>
            </a:r>
            <a:br>
              <a:rPr lang="de-DE" altLang="de-DE" sz="3600" b="1" dirty="0">
                <a:solidFill>
                  <a:schemeClr val="bg1"/>
                </a:solidFill>
              </a:rPr>
            </a:br>
            <a:r>
              <a:rPr lang="de-DE" altLang="de-DE" sz="3200" b="1" dirty="0">
                <a:solidFill>
                  <a:schemeClr val="bg1"/>
                </a:solidFill>
              </a:rPr>
              <a:t>Beispiel: Fledermäuse</a:t>
            </a:r>
            <a:endParaRPr lang="de-DE" sz="3200" b="1" kern="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fade">
                                      <p:cBhvr>
                                        <p:cTn id="7" dur="1000"/>
                                        <p:tgtEl>
                                          <p:spTgt spid="15362">
                                            <p:txEl>
                                              <p:pRg st="0" end="0"/>
                                            </p:txEl>
                                          </p:spTgt>
                                        </p:tgtEl>
                                      </p:cBhvr>
                                    </p:animEffect>
                                    <p:anim calcmode="lin" valueType="num">
                                      <p:cBhvr>
                                        <p:cTn id="8" dur="1000" fill="hold"/>
                                        <p:tgtEl>
                                          <p:spTgt spid="1536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36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362">
                                            <p:txEl>
                                              <p:pRg st="1" end="1"/>
                                            </p:txEl>
                                          </p:spTgt>
                                        </p:tgtEl>
                                        <p:attrNameLst>
                                          <p:attrName>style.visibility</p:attrName>
                                        </p:attrNameLst>
                                      </p:cBhvr>
                                      <p:to>
                                        <p:strVal val="visible"/>
                                      </p:to>
                                    </p:set>
                                    <p:animEffect transition="in" filter="fade">
                                      <p:cBhvr>
                                        <p:cTn id="14" dur="1000"/>
                                        <p:tgtEl>
                                          <p:spTgt spid="15362">
                                            <p:txEl>
                                              <p:pRg st="1" end="1"/>
                                            </p:txEl>
                                          </p:spTgt>
                                        </p:tgtEl>
                                      </p:cBhvr>
                                    </p:animEffect>
                                    <p:anim calcmode="lin" valueType="num">
                                      <p:cBhvr>
                                        <p:cTn id="15" dur="1000" fill="hold"/>
                                        <p:tgtEl>
                                          <p:spTgt spid="1536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36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362">
                                            <p:txEl>
                                              <p:pRg st="2" end="2"/>
                                            </p:txEl>
                                          </p:spTgt>
                                        </p:tgtEl>
                                        <p:attrNameLst>
                                          <p:attrName>style.visibility</p:attrName>
                                        </p:attrNameLst>
                                      </p:cBhvr>
                                      <p:to>
                                        <p:strVal val="visible"/>
                                      </p:to>
                                    </p:set>
                                    <p:animEffect transition="in" filter="fade">
                                      <p:cBhvr>
                                        <p:cTn id="21" dur="1000"/>
                                        <p:tgtEl>
                                          <p:spTgt spid="15362">
                                            <p:txEl>
                                              <p:pRg st="2" end="2"/>
                                            </p:txEl>
                                          </p:spTgt>
                                        </p:tgtEl>
                                      </p:cBhvr>
                                    </p:animEffect>
                                    <p:anim calcmode="lin" valueType="num">
                                      <p:cBhvr>
                                        <p:cTn id="22" dur="1000" fill="hold"/>
                                        <p:tgtEl>
                                          <p:spTgt spid="1536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36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362">
                                            <p:txEl>
                                              <p:pRg st="3" end="3"/>
                                            </p:txEl>
                                          </p:spTgt>
                                        </p:tgtEl>
                                        <p:attrNameLst>
                                          <p:attrName>style.visibility</p:attrName>
                                        </p:attrNameLst>
                                      </p:cBhvr>
                                      <p:to>
                                        <p:strVal val="visible"/>
                                      </p:to>
                                    </p:set>
                                    <p:animEffect transition="in" filter="fade">
                                      <p:cBhvr>
                                        <p:cTn id="28" dur="1000"/>
                                        <p:tgtEl>
                                          <p:spTgt spid="15362">
                                            <p:txEl>
                                              <p:pRg st="3" end="3"/>
                                            </p:txEl>
                                          </p:spTgt>
                                        </p:tgtEl>
                                      </p:cBhvr>
                                    </p:animEffect>
                                    <p:anim calcmode="lin" valueType="num">
                                      <p:cBhvr>
                                        <p:cTn id="29" dur="1000" fill="hold"/>
                                        <p:tgtEl>
                                          <p:spTgt spid="1536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36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1000"/>
                                        <p:tgtEl>
                                          <p:spTgt spid="8">
                                            <p:txEl>
                                              <p:pRg st="0" end="0"/>
                                            </p:txEl>
                                          </p:spTgt>
                                        </p:tgtEl>
                                      </p:cBhvr>
                                    </p:animEffect>
                                    <p:anim calcmode="lin" valueType="num">
                                      <p:cBhvr>
                                        <p:cTn id="3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1000"/>
                                        <p:tgtEl>
                                          <p:spTgt spid="8">
                                            <p:txEl>
                                              <p:pRg st="1" end="1"/>
                                            </p:txEl>
                                          </p:spTgt>
                                        </p:tgtEl>
                                      </p:cBhvr>
                                    </p:animEffect>
                                    <p:anim calcmode="lin" valueType="num">
                                      <p:cBhvr>
                                        <p:cTn id="4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Effect transition="in" filter="fade">
                                      <p:cBhvr>
                                        <p:cTn id="49" dur="1000"/>
                                        <p:tgtEl>
                                          <p:spTgt spid="8">
                                            <p:txEl>
                                              <p:pRg st="2" end="2"/>
                                            </p:txEl>
                                          </p:spTgt>
                                        </p:tgtEl>
                                      </p:cBhvr>
                                    </p:animEffect>
                                    <p:anim calcmode="lin" valueType="num">
                                      <p:cBhvr>
                                        <p:cTn id="5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animEffect transition="in" filter="fade">
                                      <p:cBhvr>
                                        <p:cTn id="56" dur="1000"/>
                                        <p:tgtEl>
                                          <p:spTgt spid="8">
                                            <p:txEl>
                                              <p:pRg st="3" end="3"/>
                                            </p:txEl>
                                          </p:spTgt>
                                        </p:tgtEl>
                                      </p:cBhvr>
                                    </p:animEffect>
                                    <p:anim calcmode="lin" valueType="num">
                                      <p:cBhvr>
                                        <p:cTn id="57"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hteck 2">
            <a:extLst>
              <a:ext uri="{FF2B5EF4-FFF2-40B4-BE49-F238E27FC236}">
                <a16:creationId xmlns:a16="http://schemas.microsoft.com/office/drawing/2014/main" id="{5046A4A0-3ED3-4917-A7CF-2976A7361DDE}"/>
              </a:ext>
            </a:extLst>
          </p:cNvPr>
          <p:cNvSpPr>
            <a:spLocks noChangeArrowheads="1"/>
          </p:cNvSpPr>
          <p:nvPr/>
        </p:nvSpPr>
        <p:spPr bwMode="auto">
          <a:xfrm>
            <a:off x="3935413" y="4287839"/>
            <a:ext cx="457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600" b="0" i="1"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de-DE" altLang="de-DE" sz="1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819" name="Rechteck 3">
            <a:extLst>
              <a:ext uri="{FF2B5EF4-FFF2-40B4-BE49-F238E27FC236}">
                <a16:creationId xmlns:a16="http://schemas.microsoft.com/office/drawing/2014/main" id="{EE7A3BC6-08FF-46B4-8A70-8340E24487B5}"/>
              </a:ext>
            </a:extLst>
          </p:cNvPr>
          <p:cNvSpPr>
            <a:spLocks noChangeArrowheads="1"/>
          </p:cNvSpPr>
          <p:nvPr/>
        </p:nvSpPr>
        <p:spPr bwMode="auto">
          <a:xfrm>
            <a:off x="378215" y="1190943"/>
            <a:ext cx="11448025" cy="477053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2800" b="0" i="0" u="none" strike="noStrike" kern="1200" cap="none" spc="0" normalizeH="0" baseline="0" noProof="0" dirty="0">
                <a:ln>
                  <a:noFill/>
                </a:ln>
                <a:solidFill>
                  <a:schemeClr val="bg1"/>
                </a:solidFill>
                <a:effectLst/>
                <a:uLnTx/>
                <a:uFillTx/>
                <a:latin typeface="Calibri"/>
                <a:ea typeface="+mn-ea"/>
                <a:cs typeface="+mn-cs"/>
              </a:rPr>
              <a:t>DLR  2018 : Hinweise auf Verluste von Fluginsekten in Windparks.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2800" b="0" i="0" u="none" strike="noStrike" kern="1200" cap="none" spc="0" normalizeH="0" baseline="0" noProof="0" dirty="0">
                <a:ln>
                  <a:noFill/>
                </a:ln>
                <a:solidFill>
                  <a:schemeClr val="bg1"/>
                </a:solidFill>
                <a:effectLst/>
                <a:uLnTx/>
                <a:uFillTx/>
                <a:latin typeface="Calibri"/>
                <a:ea typeface="+mn-ea"/>
                <a:cs typeface="+mn-cs"/>
              </a:rPr>
              <a:t>Flugfähige Insekten(z.B. der Admiral, Marienkäfer) suchen kurz vor der Eiablage hohe schnelle Luftströmungen auf, um sich vom Wind zu entfernten Brutplätzen tragen zu lassen.</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0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2800" b="0" i="0" u="none" strike="noStrike" kern="1200" cap="none" spc="0" normalizeH="0" baseline="0" noProof="0" dirty="0">
                <a:ln>
                  <a:noFill/>
                </a:ln>
                <a:solidFill>
                  <a:schemeClr val="bg1"/>
                </a:solidFill>
                <a:effectLst/>
                <a:uLnTx/>
                <a:uFillTx/>
                <a:latin typeface="Calibri"/>
                <a:ea typeface="+mn-ea"/>
                <a:cs typeface="+mn-cs"/>
              </a:rPr>
              <a:t>Die Strömungen liegen oberhalb 60 -100 m und treffen dort auf 200 </a:t>
            </a:r>
            <a:r>
              <a:rPr kumimoji="0" lang="de-DE" altLang="de-DE" sz="2800" b="0" i="0" u="none" strike="noStrike" kern="1200" cap="none" spc="0" normalizeH="0" baseline="0" noProof="0" dirty="0" err="1">
                <a:ln>
                  <a:noFill/>
                </a:ln>
                <a:solidFill>
                  <a:schemeClr val="bg1"/>
                </a:solidFill>
                <a:effectLst/>
                <a:uLnTx/>
                <a:uFillTx/>
                <a:latin typeface="Calibri"/>
                <a:ea typeface="+mn-ea"/>
                <a:cs typeface="+mn-cs"/>
              </a:rPr>
              <a:t>Mio</a:t>
            </a:r>
            <a:r>
              <a:rPr kumimoji="0" lang="de-DE" altLang="de-DE" sz="2800" b="0" i="0" u="none" strike="noStrike" kern="1200" cap="none" spc="0" normalizeH="0" baseline="0" noProof="0" dirty="0">
                <a:ln>
                  <a:noFill/>
                </a:ln>
                <a:solidFill>
                  <a:schemeClr val="bg1"/>
                </a:solidFill>
                <a:effectLst/>
                <a:uLnTx/>
                <a:uFillTx/>
                <a:latin typeface="Calibri"/>
                <a:ea typeface="+mn-ea"/>
                <a:cs typeface="+mn-cs"/>
              </a:rPr>
              <a:t> m² Rotorfläche. Ein Luftdurchsatz von 10 </a:t>
            </a:r>
            <a:r>
              <a:rPr kumimoji="0" lang="de-DE" altLang="de-DE" sz="2800" b="0" i="0" u="none" strike="noStrike" kern="1200" cap="none" spc="0" normalizeH="0" baseline="0" noProof="0" dirty="0" err="1">
                <a:ln>
                  <a:noFill/>
                </a:ln>
                <a:solidFill>
                  <a:schemeClr val="bg1"/>
                </a:solidFill>
                <a:effectLst/>
                <a:uLnTx/>
                <a:uFillTx/>
                <a:latin typeface="Calibri"/>
                <a:ea typeface="+mn-ea"/>
                <a:cs typeface="+mn-cs"/>
              </a:rPr>
              <a:t>Mio</a:t>
            </a:r>
            <a:r>
              <a:rPr kumimoji="0" lang="de-DE" altLang="de-DE" sz="2800" b="0" i="0" u="none" strike="noStrike" kern="1200" cap="none" spc="0" normalizeH="0" baseline="0" noProof="0" dirty="0">
                <a:ln>
                  <a:noFill/>
                </a:ln>
                <a:solidFill>
                  <a:schemeClr val="bg1"/>
                </a:solidFill>
                <a:effectLst/>
                <a:uLnTx/>
                <a:uFillTx/>
                <a:latin typeface="Calibri"/>
                <a:ea typeface="+mn-ea"/>
                <a:cs typeface="+mn-cs"/>
              </a:rPr>
              <a:t> km³, das mehr als zehnfache des deutschen Luftraums (bis 2000m Höhe) wird durch die Rotoren gesogen.</a:t>
            </a:r>
            <a:br>
              <a:rPr kumimoji="0" lang="de-DE" altLang="de-DE" sz="2800" b="0" i="0" u="none" strike="noStrike" kern="1200" cap="none" spc="0" normalizeH="0" baseline="0" noProof="0" dirty="0">
                <a:ln>
                  <a:noFill/>
                </a:ln>
                <a:solidFill>
                  <a:schemeClr val="bg1"/>
                </a:solidFill>
                <a:effectLst/>
                <a:uLnTx/>
                <a:uFillTx/>
                <a:latin typeface="Calibri"/>
                <a:ea typeface="+mn-ea"/>
                <a:cs typeface="+mn-cs"/>
              </a:rPr>
            </a:br>
            <a:endParaRPr kumimoji="0" lang="de-DE" altLang="de-DE" sz="10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2800" b="1" i="0" u="none" strike="noStrike" kern="1200" cap="none" spc="0" normalizeH="0" baseline="0" noProof="0" dirty="0">
                <a:ln>
                  <a:noFill/>
                </a:ln>
                <a:solidFill>
                  <a:schemeClr val="bg1"/>
                </a:solidFill>
                <a:effectLst/>
                <a:uLnTx/>
                <a:uFillTx/>
                <a:latin typeface="Calibri"/>
                <a:ea typeface="+mn-ea"/>
                <a:cs typeface="+mn-cs"/>
              </a:rPr>
              <a:t>1200 Tonnen Insekten werden durch die Rotoren vernichtet, das sind 1200 Milliarden Insekten. Das entspricht nach Abschätzung eines der Autoren der Größe der durch 40 Mio. PKW vernichteten Insekten.</a:t>
            </a:r>
          </a:p>
        </p:txBody>
      </p:sp>
      <p:sp>
        <p:nvSpPr>
          <p:cNvPr id="30725" name="Textfeld 1">
            <a:extLst>
              <a:ext uri="{FF2B5EF4-FFF2-40B4-BE49-F238E27FC236}">
                <a16:creationId xmlns:a16="http://schemas.microsoft.com/office/drawing/2014/main" id="{83313591-0191-4B80-A13A-BADC90A22622}"/>
              </a:ext>
            </a:extLst>
          </p:cNvPr>
          <p:cNvSpPr txBox="1">
            <a:spLocks noChangeArrowheads="1"/>
          </p:cNvSpPr>
          <p:nvPr/>
        </p:nvSpPr>
        <p:spPr bwMode="auto">
          <a:xfrm>
            <a:off x="8429235" y="5936734"/>
            <a:ext cx="3384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2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F.Trieb,T.Gerz,M.Geiger,Energiewirtschaftliche</a:t>
            </a:r>
            <a:r>
              <a:rPr kumimoji="0" lang="de-DE" altLang="de-DE" sz="12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Tagesfragen 68,Heft 11,S.51</a:t>
            </a:r>
          </a:p>
        </p:txBody>
      </p:sp>
      <p:sp>
        <p:nvSpPr>
          <p:cNvPr id="7" name="Titel 1">
            <a:extLst>
              <a:ext uri="{FF2B5EF4-FFF2-40B4-BE49-F238E27FC236}">
                <a16:creationId xmlns:a16="http://schemas.microsoft.com/office/drawing/2014/main" id="{3A0C9BD0-431B-4E65-BFA8-346EF5C5194C}"/>
              </a:ext>
            </a:extLst>
          </p:cNvPr>
          <p:cNvSpPr txBox="1">
            <a:spLocks/>
          </p:cNvSpPr>
          <p:nvPr/>
        </p:nvSpPr>
        <p:spPr>
          <a:xfrm>
            <a:off x="493909" y="295200"/>
            <a:ext cx="10974192" cy="1325563"/>
          </a:xfrm>
          <a:prstGeom prst="rect">
            <a:avLst/>
          </a:prstGeom>
        </p:spPr>
        <p:txBody>
          <a:bodyPr vert="horz" lIns="91440" tIns="45720" rIns="91440" bIns="45720" rtlCol="0" anchor="t" anchorCtr="0">
            <a:normAutofit/>
          </a:bodyPr>
          <a:lstStyle>
            <a:lvl1pPr>
              <a:defRPr>
                <a:latin typeface="+mj-lt"/>
                <a:ea typeface="+mj-ea"/>
                <a:cs typeface="+mj-cs"/>
              </a:defRPr>
            </a:lvl1pPr>
          </a:lstStyle>
          <a:p>
            <a:pPr algn="ctr"/>
            <a:r>
              <a:rPr lang="de-DE" altLang="de-DE" sz="3600" b="1" dirty="0">
                <a:solidFill>
                  <a:schemeClr val="bg1"/>
                </a:solidFill>
              </a:rPr>
              <a:t>Insektensterben und Windenergieanlagen</a:t>
            </a:r>
            <a:endParaRPr lang="de-DE" sz="3600" b="1" kern="0"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Baum, draußen, Natur enthält.&#10;&#10;Automatisch generierte Beschreibung">
            <a:extLst>
              <a:ext uri="{FF2B5EF4-FFF2-40B4-BE49-F238E27FC236}">
                <a16:creationId xmlns:a16="http://schemas.microsoft.com/office/drawing/2014/main" id="{7C07CE36-5BF7-53EE-ABEE-944B8A035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191" y="1524000"/>
            <a:ext cx="8488689" cy="4771789"/>
          </a:xfrm>
          <a:prstGeom prst="rect">
            <a:avLst/>
          </a:prstGeom>
        </p:spPr>
      </p:pic>
      <p:sp>
        <p:nvSpPr>
          <p:cNvPr id="6" name="Foliennummernplatzhalter 5">
            <a:extLst>
              <a:ext uri="{FF2B5EF4-FFF2-40B4-BE49-F238E27FC236}">
                <a16:creationId xmlns:a16="http://schemas.microsoft.com/office/drawing/2014/main" id="{EA21446D-FC4C-B9B1-E9C9-1065B9DCF5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B7313-1C02-4D55-A54A-C994F6A623EF}" type="slidenum">
              <a:rPr kumimoji="0" lang="de-DE" altLang="de-DE"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altLang="de-DE"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5" name="Titel 1">
            <a:extLst>
              <a:ext uri="{FF2B5EF4-FFF2-40B4-BE49-F238E27FC236}">
                <a16:creationId xmlns:a16="http://schemas.microsoft.com/office/drawing/2014/main" id="{F5853029-E0A4-4224-AB4E-D9FD20F8EADA}"/>
              </a:ext>
            </a:extLst>
          </p:cNvPr>
          <p:cNvSpPr txBox="1">
            <a:spLocks/>
          </p:cNvSpPr>
          <p:nvPr/>
        </p:nvSpPr>
        <p:spPr>
          <a:xfrm>
            <a:off x="1460500" y="295200"/>
            <a:ext cx="6136885" cy="1325563"/>
          </a:xfrm>
          <a:prstGeom prst="rect">
            <a:avLst/>
          </a:prstGeom>
        </p:spPr>
        <p:txBody>
          <a:bodyPr vert="horz" lIns="91440" tIns="45720" rIns="91440" bIns="45720" rtlCol="0" anchor="t" anchorCtr="0">
            <a:normAutofit/>
          </a:bodyPr>
          <a:lstStyle>
            <a:lvl1pPr>
              <a:defRPr>
                <a:latin typeface="+mj-lt"/>
                <a:ea typeface="+mj-ea"/>
                <a:cs typeface="+mj-cs"/>
              </a:defRPr>
            </a:lvl1pPr>
          </a:lstStyle>
          <a:p>
            <a:r>
              <a:rPr lang="de-DE" altLang="de-DE" sz="4000" b="1" dirty="0">
                <a:solidFill>
                  <a:schemeClr val="bg1"/>
                </a:solidFill>
              </a:rPr>
              <a:t>Was ist Klimaneutral?</a:t>
            </a:r>
            <a:endParaRPr lang="de-DE" sz="4000" b="1" kern="0" dirty="0">
              <a:solidFill>
                <a:schemeClr val="bg1"/>
              </a:solidFill>
            </a:endParaRPr>
          </a:p>
        </p:txBody>
      </p:sp>
    </p:spTree>
    <p:extLst>
      <p:ext uri="{BB962C8B-B14F-4D97-AF65-F5344CB8AC3E}">
        <p14:creationId xmlns:p14="http://schemas.microsoft.com/office/powerpoint/2010/main" val="1692121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5BFDC73-6E7E-46D1-985C-CBA659A7F731}"/>
              </a:ext>
            </a:extLst>
          </p:cNvPr>
          <p:cNvSpPr/>
          <p:nvPr/>
        </p:nvSpPr>
        <p:spPr>
          <a:xfrm>
            <a:off x="223520" y="365760"/>
            <a:ext cx="11594854" cy="486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E7F97D4C-F88D-497E-B415-EAEE992200AA}"/>
              </a:ext>
            </a:extLst>
          </p:cNvPr>
          <p:cNvSpPr/>
          <p:nvPr/>
        </p:nvSpPr>
        <p:spPr>
          <a:xfrm>
            <a:off x="-73443" y="1562305"/>
            <a:ext cx="12346723" cy="5409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455EC1D3-35E8-2D92-0013-1CEE7D586206}"/>
              </a:ext>
            </a:extLst>
          </p:cNvPr>
          <p:cNvSpPr txBox="1"/>
          <p:nvPr/>
        </p:nvSpPr>
        <p:spPr>
          <a:xfrm>
            <a:off x="8918737" y="1562305"/>
            <a:ext cx="3520648" cy="1512246"/>
          </a:xfrm>
          <a:prstGeom prst="rect">
            <a:avLst/>
          </a:prstGeom>
          <a:solidFill>
            <a:schemeClr val="tx2">
              <a:alpha val="81961"/>
            </a:schemeClr>
          </a:solidFill>
          <a:ln w="3810">
            <a:noFill/>
            <a:miter lim="800000"/>
            <a:headEnd/>
            <a:tailEnd/>
          </a:ln>
          <a:effectLst/>
        </p:spPr>
        <p:txBody>
          <a:bodyPr wrap="none" lIns="36000" tIns="0" rIns="36000" bIns="36000" anchor="ctr">
            <a:prstTxWarp prst="textNoShape">
              <a:avLst/>
            </a:prstTxWarp>
          </a:bodyPr>
          <a:lstStyle>
            <a:defPPr>
              <a:defRPr lang="de-DE"/>
            </a:defPPr>
            <a:lvl1pPr algn="ctr">
              <a:defRPr sz="20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alibri"/>
                <a:ea typeface="+mn-ea"/>
                <a:cs typeface="+mn-cs"/>
              </a:rPr>
              <a:t>Entwicklung der </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CO2-Konzentration</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in der Atmosphäre  </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von 1960 bis 2024</a:t>
            </a:r>
          </a:p>
        </p:txBody>
      </p:sp>
      <p:sp>
        <p:nvSpPr>
          <p:cNvPr id="24" name="Textfeld 23">
            <a:extLst>
              <a:ext uri="{FF2B5EF4-FFF2-40B4-BE49-F238E27FC236}">
                <a16:creationId xmlns:a16="http://schemas.microsoft.com/office/drawing/2014/main" id="{B0319D5C-B3F6-4CAF-958D-8A75FB5985A6}"/>
              </a:ext>
            </a:extLst>
          </p:cNvPr>
          <p:cNvSpPr txBox="1"/>
          <p:nvPr/>
        </p:nvSpPr>
        <p:spPr>
          <a:xfrm>
            <a:off x="-167148" y="1562305"/>
            <a:ext cx="3440412" cy="1479503"/>
          </a:xfrm>
          <a:prstGeom prst="rect">
            <a:avLst/>
          </a:prstGeom>
          <a:solidFill>
            <a:srgbClr val="FF4C41">
              <a:alpha val="81961"/>
            </a:srgbClr>
          </a:solidFill>
          <a:ln w="3810">
            <a:noFill/>
            <a:miter lim="800000"/>
            <a:headEnd/>
            <a:tailEnd/>
          </a:ln>
          <a:effectLst/>
        </p:spPr>
        <p:txBody>
          <a:bodyPr wrap="none" lIns="36000" tIns="0" rIns="36000" bIns="36000" anchor="ctr">
            <a:prstTxWarp prst="textNoShape">
              <a:avLst/>
            </a:prstTxWarp>
          </a:bodyPr>
          <a:lstStyle>
            <a:defPPr>
              <a:defRPr lang="de-DE"/>
            </a:defPPr>
            <a:lvl1pPr algn="ctr">
              <a:defRPr sz="20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alibri"/>
                <a:ea typeface="+mn-ea"/>
                <a:cs typeface="+mn-cs"/>
              </a:rPr>
              <a:t>Entwicklung der </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CO2-Emissionen</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auf der Erde </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2000" b="1" i="0" u="none" strike="noStrike" kern="1200" cap="none" spc="0" normalizeH="0" baseline="0" noProof="0" dirty="0">
                <a:ln>
                  <a:noFill/>
                </a:ln>
                <a:solidFill>
                  <a:prstClr val="white"/>
                </a:solidFill>
                <a:effectLst/>
                <a:uLnTx/>
                <a:uFillTx/>
                <a:latin typeface="Calibri"/>
                <a:ea typeface="+mn-ea"/>
                <a:cs typeface="+mn-cs"/>
              </a:rPr>
              <a:t>von 1960 bis 2024</a:t>
            </a:r>
          </a:p>
        </p:txBody>
      </p:sp>
      <p:pic>
        <p:nvPicPr>
          <p:cNvPr id="8" name="Grafik 7" descr="Ein Bild, das Wolke, Planet, Erde, Kugel enthält.&#10;&#10;Automatisch generierte Beschreibung">
            <a:extLst>
              <a:ext uri="{FF2B5EF4-FFF2-40B4-BE49-F238E27FC236}">
                <a16:creationId xmlns:a16="http://schemas.microsoft.com/office/drawing/2014/main" id="{ADBBA9DF-1222-C0FF-D6BC-E46809E11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736" y="1562305"/>
            <a:ext cx="5920529" cy="5298874"/>
          </a:xfrm>
          <a:prstGeom prst="rect">
            <a:avLst/>
          </a:prstGeom>
          <a:noFill/>
        </p:spPr>
      </p:pic>
      <p:sp>
        <p:nvSpPr>
          <p:cNvPr id="3" name="Foliennummernplatzhalter 2">
            <a:extLst>
              <a:ext uri="{FF2B5EF4-FFF2-40B4-BE49-F238E27FC236}">
                <a16:creationId xmlns:a16="http://schemas.microsoft.com/office/drawing/2014/main" id="{9E5AAD98-3E4F-C1A9-BD68-C5CAB58226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89989-065F-4A15-BADB-B24FBB9E9E1F}" type="slidenum">
              <a:rPr kumimoji="0" lang="de-DE" altLang="de-DE"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altLang="de-DE"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12" name="Textfeld 11">
            <a:extLst>
              <a:ext uri="{FF2B5EF4-FFF2-40B4-BE49-F238E27FC236}">
                <a16:creationId xmlns:a16="http://schemas.microsoft.com/office/drawing/2014/main" id="{8DB976FA-C770-5E04-9193-FD94FCA74D0D}"/>
              </a:ext>
            </a:extLst>
          </p:cNvPr>
          <p:cNvSpPr txBox="1"/>
          <p:nvPr/>
        </p:nvSpPr>
        <p:spPr>
          <a:xfrm>
            <a:off x="0" y="3081336"/>
            <a:ext cx="2969631"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DE" sz="1800" b="0" i="0" u="none" strike="noStrike" kern="1200" cap="none" spc="0" normalizeH="0" baseline="0" noProof="0" dirty="0">
                <a:ln>
                  <a:noFill/>
                </a:ln>
                <a:solidFill>
                  <a:prstClr val="black"/>
                </a:solidFill>
                <a:effectLst/>
                <a:uLnTx/>
                <a:uFillTx/>
                <a:latin typeface="Calibri"/>
                <a:ea typeface="+mn-ea"/>
                <a:cs typeface="+mn-cs"/>
              </a:rPr>
            </a:br>
            <a:r>
              <a:rPr kumimoji="0" lang="de-DE" sz="2000" b="1" i="0" u="none" strike="noStrike" kern="1200" cap="none" spc="0" normalizeH="0" baseline="0" noProof="0" dirty="0">
                <a:ln>
                  <a:noFill/>
                </a:ln>
                <a:solidFill>
                  <a:prstClr val="black"/>
                </a:solidFill>
                <a:effectLst/>
                <a:uLnTx/>
                <a:uFillTx/>
                <a:latin typeface="Calibri"/>
                <a:ea typeface="+mn-ea"/>
                <a:cs typeface="+mn-cs"/>
              </a:rPr>
              <a:t>CO2-Emissionen </a:t>
            </a:r>
            <a:r>
              <a:rPr kumimoji="0" lang="de-DE" sz="2000" b="0" i="0" u="none" strike="noStrike" kern="1200" cap="none" spc="0" normalizeH="0" baseline="0" noProof="0" dirty="0">
                <a:ln>
                  <a:noFill/>
                </a:ln>
                <a:solidFill>
                  <a:prstClr val="black"/>
                </a:solidFill>
                <a:effectLst/>
                <a:uLnTx/>
                <a:uFillTx/>
                <a:latin typeface="Calibri"/>
                <a:ea typeface="+mn-ea"/>
                <a:cs typeface="+mn-cs"/>
              </a:rPr>
              <a:t>2024:</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feld 13">
            <a:extLst>
              <a:ext uri="{FF2B5EF4-FFF2-40B4-BE49-F238E27FC236}">
                <a16:creationId xmlns:a16="http://schemas.microsoft.com/office/drawing/2014/main" id="{9794733E-DA22-B65F-952E-F81C0417C35E}"/>
              </a:ext>
            </a:extLst>
          </p:cNvPr>
          <p:cNvSpPr txBox="1"/>
          <p:nvPr/>
        </p:nvSpPr>
        <p:spPr>
          <a:xfrm>
            <a:off x="57152" y="4887912"/>
            <a:ext cx="28981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DE" sz="2000" b="0" i="0" u="none" strike="noStrike" kern="1200" cap="none" spc="0" normalizeH="0" baseline="0" noProof="0" dirty="0">
                <a:ln>
                  <a:noFill/>
                </a:ln>
                <a:solidFill>
                  <a:prstClr val="black"/>
                </a:solidFill>
                <a:effectLst/>
                <a:uLnTx/>
                <a:uFillTx/>
                <a:latin typeface="Calibri"/>
                <a:ea typeface="+mn-ea"/>
                <a:cs typeface="+mn-cs"/>
              </a:rPr>
            </a:br>
            <a:r>
              <a:rPr kumimoji="0" lang="de-DE" sz="2000" b="1" i="0" u="none" strike="noStrike" kern="1200" cap="none" spc="0" normalizeH="0" baseline="0" noProof="0" dirty="0">
                <a:ln>
                  <a:noFill/>
                </a:ln>
                <a:solidFill>
                  <a:prstClr val="black"/>
                </a:solidFill>
                <a:effectLst/>
                <a:uLnTx/>
                <a:uFillTx/>
                <a:latin typeface="Calibri"/>
                <a:ea typeface="+mn-ea"/>
                <a:cs typeface="+mn-cs"/>
              </a:rPr>
              <a:t>CO2-Emissionen </a:t>
            </a:r>
            <a:r>
              <a:rPr kumimoji="0" lang="de-DE" sz="2000" b="0" i="0" u="none" strike="noStrike" kern="1200" cap="none" spc="0" normalizeH="0" baseline="0" noProof="0" dirty="0">
                <a:ln>
                  <a:noFill/>
                </a:ln>
                <a:solidFill>
                  <a:prstClr val="black"/>
                </a:solidFill>
                <a:effectLst/>
                <a:uLnTx/>
                <a:uFillTx/>
                <a:latin typeface="Calibri"/>
                <a:ea typeface="+mn-ea"/>
                <a:cs typeface="+mn-cs"/>
              </a:rPr>
              <a:t>1960:</a:t>
            </a:r>
          </a:p>
        </p:txBody>
      </p:sp>
      <p:sp>
        <p:nvSpPr>
          <p:cNvPr id="16" name="AutoShape 278">
            <a:extLst>
              <a:ext uri="{FF2B5EF4-FFF2-40B4-BE49-F238E27FC236}">
                <a16:creationId xmlns:a16="http://schemas.microsoft.com/office/drawing/2014/main" id="{96FF38DE-B914-9C56-63DA-AEC9DCB9AC2C}"/>
              </a:ext>
            </a:extLst>
          </p:cNvPr>
          <p:cNvSpPr>
            <a:spLocks noChangeArrowheads="1"/>
          </p:cNvSpPr>
          <p:nvPr/>
        </p:nvSpPr>
        <p:spPr bwMode="auto">
          <a:xfrm>
            <a:off x="7388799" y="2814320"/>
            <a:ext cx="1371196" cy="632590"/>
          </a:xfrm>
          <a:prstGeom prst="can">
            <a:avLst>
              <a:gd name="adj" fmla="val 25000"/>
            </a:avLst>
          </a:prstGeom>
          <a:solidFill>
            <a:schemeClr val="tx2">
              <a:alpha val="49634"/>
            </a:scheme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prstClr val="white"/>
                </a:solidFill>
                <a:effectLst/>
                <a:uLnTx/>
                <a:uFillTx/>
                <a:latin typeface="Calibri"/>
                <a:ea typeface="+mn-ea"/>
                <a:cs typeface="+mn-cs"/>
              </a:rPr>
              <a:t>+ 30 %</a:t>
            </a:r>
          </a:p>
        </p:txBody>
      </p:sp>
      <p:sp>
        <p:nvSpPr>
          <p:cNvPr id="18" name="Textfeld 17">
            <a:extLst>
              <a:ext uri="{FF2B5EF4-FFF2-40B4-BE49-F238E27FC236}">
                <a16:creationId xmlns:a16="http://schemas.microsoft.com/office/drawing/2014/main" id="{32254940-05FD-7A31-8C09-62DFBD7A95DE}"/>
              </a:ext>
            </a:extLst>
          </p:cNvPr>
          <p:cNvSpPr txBox="1"/>
          <p:nvPr/>
        </p:nvSpPr>
        <p:spPr>
          <a:xfrm>
            <a:off x="9229719" y="3404501"/>
            <a:ext cx="29315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a:ea typeface="+mn-ea"/>
                <a:cs typeface="+mn-cs"/>
              </a:rPr>
              <a:t>CO2-Konzentration </a:t>
            </a:r>
            <a:r>
              <a:rPr kumimoji="0" lang="de-DE" sz="2000" b="0" i="0" u="none" strike="noStrike" kern="1200" cap="none" spc="0" normalizeH="0" baseline="0" noProof="0" dirty="0">
                <a:ln>
                  <a:noFill/>
                </a:ln>
                <a:solidFill>
                  <a:prstClr val="black"/>
                </a:solidFill>
                <a:effectLst/>
                <a:uLnTx/>
                <a:uFillTx/>
                <a:latin typeface="Calibri"/>
                <a:ea typeface="+mn-ea"/>
                <a:cs typeface="+mn-cs"/>
              </a:rPr>
              <a:t>2024:</a:t>
            </a:r>
          </a:p>
        </p:txBody>
      </p:sp>
      <p:sp>
        <p:nvSpPr>
          <p:cNvPr id="19" name="Textfeld 18">
            <a:extLst>
              <a:ext uri="{FF2B5EF4-FFF2-40B4-BE49-F238E27FC236}">
                <a16:creationId xmlns:a16="http://schemas.microsoft.com/office/drawing/2014/main" id="{51DF4A3D-EED8-52CC-B07C-B13C86AF2A64}"/>
              </a:ext>
            </a:extLst>
          </p:cNvPr>
          <p:cNvSpPr txBox="1"/>
          <p:nvPr/>
        </p:nvSpPr>
        <p:spPr>
          <a:xfrm>
            <a:off x="9222369" y="5164911"/>
            <a:ext cx="29315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a:ea typeface="+mn-ea"/>
                <a:cs typeface="+mn-cs"/>
              </a:rPr>
              <a:t>CO2-Konzentration </a:t>
            </a:r>
            <a:r>
              <a:rPr kumimoji="0" lang="de-DE" sz="2000" b="0" i="0" u="none" strike="noStrike" kern="1200" cap="none" spc="0" normalizeH="0" baseline="0" noProof="0" dirty="0">
                <a:ln>
                  <a:noFill/>
                </a:ln>
                <a:solidFill>
                  <a:prstClr val="black"/>
                </a:solidFill>
                <a:effectLst/>
                <a:uLnTx/>
                <a:uFillTx/>
                <a:latin typeface="Calibri"/>
                <a:ea typeface="+mn-ea"/>
                <a:cs typeface="+mn-cs"/>
              </a:rPr>
              <a:t>1960:</a:t>
            </a:r>
          </a:p>
        </p:txBody>
      </p:sp>
      <p:sp>
        <p:nvSpPr>
          <p:cNvPr id="21" name="AutoShape 278">
            <a:extLst>
              <a:ext uri="{FF2B5EF4-FFF2-40B4-BE49-F238E27FC236}">
                <a16:creationId xmlns:a16="http://schemas.microsoft.com/office/drawing/2014/main" id="{90957427-AA08-6C12-3F4E-197DC63612A9}"/>
              </a:ext>
            </a:extLst>
          </p:cNvPr>
          <p:cNvSpPr>
            <a:spLocks noChangeArrowheads="1"/>
          </p:cNvSpPr>
          <p:nvPr/>
        </p:nvSpPr>
        <p:spPr bwMode="auto">
          <a:xfrm>
            <a:off x="4945296" y="2197579"/>
            <a:ext cx="1779912" cy="3514194"/>
          </a:xfrm>
          <a:prstGeom prst="can">
            <a:avLst>
              <a:gd name="adj" fmla="val 25000"/>
            </a:avLst>
          </a:prstGeom>
          <a:solidFill>
            <a:srgbClr val="FF4C41">
              <a:alpha val="50000"/>
            </a:srgbClr>
          </a:solidFill>
          <a:ln w="3810">
            <a:noFill/>
            <a:round/>
            <a:headEnd/>
            <a:tailEnd/>
          </a:ln>
          <a:effectLst/>
        </p:spPr>
        <p:txBody>
          <a:bodyPr wrap="none" lIns="36000" tIns="0" rIns="36000" bIns="36000" anchor="ctr">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a:ea typeface="+mn-ea"/>
                <a:cs typeface="+mn-cs"/>
              </a:rPr>
              <a:t>  </a:t>
            </a:r>
            <a:r>
              <a:rPr kumimoji="0" lang="de-DE" sz="3600" b="1" i="0" u="none" strike="noStrike" kern="1200" cap="none" spc="0" normalizeH="0" baseline="0" noProof="0" dirty="0">
                <a:ln>
                  <a:noFill/>
                </a:ln>
                <a:solidFill>
                  <a:prstClr val="white"/>
                </a:solidFill>
                <a:effectLst/>
                <a:uLnTx/>
                <a:uFillTx/>
                <a:latin typeface="Calibri"/>
                <a:ea typeface="+mn-ea"/>
                <a:cs typeface="+mn-cs"/>
              </a:rPr>
              <a:t>+ 400 %</a:t>
            </a:r>
            <a:br>
              <a:rPr kumimoji="0" lang="de-DE" sz="3600" b="1" i="0" u="none" strike="noStrike" kern="1200" cap="none" spc="0" normalizeH="0" baseline="0" noProof="0" dirty="0">
                <a:ln>
                  <a:noFill/>
                </a:ln>
                <a:solidFill>
                  <a:prstClr val="white"/>
                </a:solidFill>
                <a:effectLst/>
                <a:uLnTx/>
                <a:uFillTx/>
                <a:latin typeface="Calibri"/>
                <a:ea typeface="+mn-ea"/>
                <a:cs typeface="+mn-cs"/>
              </a:rPr>
            </a:br>
            <a:r>
              <a:rPr lang="de-DE" sz="2400" b="1" dirty="0">
                <a:solidFill>
                  <a:prstClr val="white"/>
                </a:solidFill>
                <a:latin typeface="Calibri"/>
              </a:rPr>
              <a:t>         </a:t>
            </a:r>
            <a:r>
              <a:rPr kumimoji="0" lang="de-DE" sz="2400" i="0" u="none" strike="noStrike" kern="1200" cap="none" spc="0" normalizeH="0" baseline="0" noProof="0" dirty="0">
                <a:ln>
                  <a:noFill/>
                </a:ln>
                <a:solidFill>
                  <a:prstClr val="white"/>
                </a:solidFill>
                <a:effectLst/>
                <a:uLnTx/>
                <a:uFillTx/>
                <a:latin typeface="Calibri"/>
                <a:ea typeface="+mn-ea"/>
                <a:cs typeface="+mn-cs"/>
              </a:rPr>
              <a:t>CO</a:t>
            </a:r>
            <a:r>
              <a:rPr kumimoji="0" lang="de-DE" sz="2400" i="0" u="none" strike="noStrike" kern="1200" cap="none" spc="0" normalizeH="0" baseline="-25000" noProof="0" dirty="0">
                <a:ln>
                  <a:noFill/>
                </a:ln>
                <a:solidFill>
                  <a:prstClr val="white"/>
                </a:solidFill>
                <a:effectLst/>
                <a:uLnTx/>
                <a:uFillTx/>
                <a:latin typeface="Calibri"/>
                <a:ea typeface="+mn-ea"/>
                <a:cs typeface="+mn-cs"/>
              </a:rPr>
              <a:t>2</a:t>
            </a:r>
            <a:r>
              <a:rPr kumimoji="0" lang="de-DE" sz="2400" i="0" u="none" strike="noStrike" kern="1200" cap="none" spc="0" normalizeH="0" baseline="0" noProof="0" dirty="0">
                <a:ln>
                  <a:noFill/>
                </a:ln>
                <a:solidFill>
                  <a:prstClr val="white"/>
                </a:solidFill>
                <a:effectLst/>
                <a:uLnTx/>
                <a:uFillTx/>
                <a:latin typeface="Calibri"/>
                <a:ea typeface="+mn-ea"/>
                <a:cs typeface="+mn-cs"/>
              </a:rPr>
              <a:t> - </a:t>
            </a:r>
            <a:br>
              <a:rPr kumimoji="0" lang="de-DE" sz="2400" i="0" u="none" strike="noStrike" kern="1200" cap="none" spc="0" normalizeH="0" baseline="0" noProof="0" dirty="0">
                <a:ln>
                  <a:noFill/>
                </a:ln>
                <a:solidFill>
                  <a:prstClr val="white"/>
                </a:solidFill>
                <a:effectLst/>
                <a:uLnTx/>
                <a:uFillTx/>
                <a:latin typeface="Calibri"/>
                <a:ea typeface="+mn-ea"/>
                <a:cs typeface="+mn-cs"/>
              </a:rPr>
            </a:br>
            <a:r>
              <a:rPr kumimoji="0" lang="de-DE" sz="2400" i="0" u="none" strike="noStrike" kern="1200" cap="none" spc="0" normalizeH="0" baseline="0" noProof="0" dirty="0">
                <a:ln>
                  <a:noFill/>
                </a:ln>
                <a:solidFill>
                  <a:prstClr val="white"/>
                </a:solidFill>
                <a:effectLst/>
                <a:uLnTx/>
                <a:uFillTx/>
                <a:latin typeface="Calibri"/>
                <a:ea typeface="+mn-ea"/>
                <a:cs typeface="+mn-cs"/>
              </a:rPr>
              <a:t>  Emissionen</a:t>
            </a:r>
            <a:br>
              <a:rPr kumimoji="0" lang="de-DE" sz="2400" i="0" u="none" strike="noStrike" kern="1200" cap="none" spc="0" normalizeH="0" baseline="0" noProof="0" dirty="0">
                <a:ln>
                  <a:noFill/>
                </a:ln>
                <a:solidFill>
                  <a:prstClr val="white"/>
                </a:solidFill>
                <a:effectLst/>
                <a:uLnTx/>
                <a:uFillTx/>
                <a:latin typeface="Calibri"/>
                <a:ea typeface="+mn-ea"/>
                <a:cs typeface="+mn-cs"/>
              </a:rPr>
            </a:br>
            <a:r>
              <a:rPr kumimoji="0" lang="de-DE" sz="2400" i="0" u="none" strike="noStrike" kern="1200" cap="none" spc="0" normalizeH="0" baseline="0" noProof="0" dirty="0">
                <a:ln>
                  <a:noFill/>
                </a:ln>
                <a:solidFill>
                  <a:prstClr val="white"/>
                </a:solidFill>
                <a:effectLst/>
                <a:uLnTx/>
                <a:uFillTx/>
                <a:latin typeface="Calibri"/>
                <a:ea typeface="+mn-ea"/>
                <a:cs typeface="+mn-cs"/>
              </a:rPr>
              <a:t>  auf der Erde</a:t>
            </a:r>
          </a:p>
        </p:txBody>
      </p:sp>
      <p:sp>
        <p:nvSpPr>
          <p:cNvPr id="22" name="Textfeld 21">
            <a:extLst>
              <a:ext uri="{FF2B5EF4-FFF2-40B4-BE49-F238E27FC236}">
                <a16:creationId xmlns:a16="http://schemas.microsoft.com/office/drawing/2014/main" id="{58E76E24-5598-A07D-0DF0-7DDF28160300}"/>
              </a:ext>
            </a:extLst>
          </p:cNvPr>
          <p:cNvSpPr txBox="1"/>
          <p:nvPr/>
        </p:nvSpPr>
        <p:spPr>
          <a:xfrm>
            <a:off x="5996509" y="1696763"/>
            <a:ext cx="21827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Calibri"/>
                <a:ea typeface="+mn-ea"/>
                <a:cs typeface="+mn-cs"/>
              </a:rPr>
              <a:t>Anstieg* in %</a:t>
            </a:r>
          </a:p>
        </p:txBody>
      </p:sp>
      <p:sp>
        <p:nvSpPr>
          <p:cNvPr id="23" name="Textfeld 22">
            <a:extLst>
              <a:ext uri="{FF2B5EF4-FFF2-40B4-BE49-F238E27FC236}">
                <a16:creationId xmlns:a16="http://schemas.microsoft.com/office/drawing/2014/main" id="{45611A47-9BE7-AB3C-F311-97DCF94624F2}"/>
              </a:ext>
            </a:extLst>
          </p:cNvPr>
          <p:cNvSpPr txBox="1"/>
          <p:nvPr/>
        </p:nvSpPr>
        <p:spPr>
          <a:xfrm>
            <a:off x="7111711" y="3726035"/>
            <a:ext cx="1984133" cy="1569660"/>
          </a:xfrm>
          <a:prstGeom prst="rect">
            <a:avLst/>
          </a:prstGeom>
          <a:solidFill>
            <a:schemeClr val="bg1">
              <a:lumMod val="95000"/>
              <a:alpha val="52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i="0" u="none" strike="noStrike" kern="1200" cap="none" spc="0" normalizeH="0" baseline="0" noProof="0" dirty="0">
                <a:ln>
                  <a:noFill/>
                </a:ln>
                <a:solidFill>
                  <a:prstClr val="black"/>
                </a:solidFill>
                <a:effectLst/>
                <a:uLnTx/>
                <a:uFillTx/>
                <a:latin typeface="Calibri"/>
                <a:ea typeface="+mn-ea"/>
                <a:cs typeface="+mn-cs"/>
              </a:rPr>
              <a:t>CO</a:t>
            </a:r>
            <a:r>
              <a:rPr kumimoji="0" lang="de-DE" sz="2400" i="0" u="none" strike="noStrike" kern="1200" cap="none" spc="0" normalizeH="0" baseline="-25000" noProof="0" dirty="0">
                <a:ln>
                  <a:noFill/>
                </a:ln>
                <a:solidFill>
                  <a:prstClr val="black"/>
                </a:solidFill>
                <a:effectLst/>
                <a:uLnTx/>
                <a:uFillTx/>
                <a:latin typeface="Calibri"/>
                <a:ea typeface="+mn-ea"/>
                <a:cs typeface="+mn-cs"/>
              </a:rPr>
              <a:t>2</a:t>
            </a:r>
            <a:r>
              <a:rPr kumimoji="0" lang="de-DE" sz="2400" i="0" u="none" strike="noStrike" kern="1200" cap="none" spc="0" normalizeH="0" baseline="0" noProof="0" dirty="0">
                <a:ln>
                  <a:noFill/>
                </a:ln>
                <a:solidFill>
                  <a:prstClr val="black"/>
                </a:solidFill>
                <a:effectLst/>
                <a:uLnTx/>
                <a:uFillTx/>
                <a:latin typeface="Calibri"/>
                <a:ea typeface="+mn-ea"/>
                <a:cs typeface="+mn-cs"/>
              </a:rPr>
              <a:t> -</a:t>
            </a:r>
            <a:br>
              <a:rPr kumimoji="0" lang="de-DE" sz="2400" i="0" u="none" strike="noStrike" kern="1200" cap="none" spc="0" normalizeH="0" baseline="0" noProof="0" dirty="0">
                <a:ln>
                  <a:noFill/>
                </a:ln>
                <a:solidFill>
                  <a:prstClr val="black"/>
                </a:solidFill>
                <a:effectLst/>
                <a:uLnTx/>
                <a:uFillTx/>
                <a:latin typeface="Calibri"/>
                <a:ea typeface="+mn-ea"/>
                <a:cs typeface="+mn-cs"/>
              </a:rPr>
            </a:br>
            <a:r>
              <a:rPr kumimoji="0" lang="de-DE" sz="2400" i="0" u="none" strike="noStrike" kern="1200" cap="none" spc="0" normalizeH="0" baseline="0" noProof="0" dirty="0">
                <a:ln>
                  <a:noFill/>
                </a:ln>
                <a:solidFill>
                  <a:prstClr val="black"/>
                </a:solidFill>
                <a:effectLst/>
                <a:uLnTx/>
                <a:uFillTx/>
                <a:latin typeface="Calibri"/>
                <a:ea typeface="+mn-ea"/>
                <a:cs typeface="+mn-cs"/>
              </a:rPr>
              <a:t>Konzentration</a:t>
            </a:r>
            <a:br>
              <a:rPr kumimoji="0" lang="de-DE" sz="2400" i="0" u="none" strike="noStrike" kern="1200" cap="none" spc="0" normalizeH="0" baseline="0" noProof="0" dirty="0">
                <a:ln>
                  <a:noFill/>
                </a:ln>
                <a:solidFill>
                  <a:prstClr val="black"/>
                </a:solidFill>
                <a:effectLst/>
                <a:uLnTx/>
                <a:uFillTx/>
                <a:latin typeface="Calibri"/>
                <a:ea typeface="+mn-ea"/>
                <a:cs typeface="+mn-cs"/>
              </a:rPr>
            </a:br>
            <a:r>
              <a:rPr kumimoji="0" lang="de-DE" sz="2400" i="0" u="none" strike="noStrike" kern="1200" cap="none" spc="0" normalizeH="0" baseline="0" noProof="0" dirty="0">
                <a:ln>
                  <a:noFill/>
                </a:ln>
                <a:solidFill>
                  <a:prstClr val="black"/>
                </a:solidFill>
                <a:effectLst/>
                <a:uLnTx/>
                <a:uFillTx/>
                <a:latin typeface="Calibri"/>
                <a:ea typeface="+mn-ea"/>
                <a:cs typeface="+mn-cs"/>
              </a:rPr>
              <a:t>in 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i="0" u="none" strike="noStrike" kern="1200" cap="none" spc="0" normalizeH="0" baseline="0" noProof="0" dirty="0">
                <a:ln>
                  <a:noFill/>
                </a:ln>
                <a:solidFill>
                  <a:prstClr val="black"/>
                </a:solidFill>
                <a:effectLst/>
                <a:uLnTx/>
                <a:uFillTx/>
                <a:latin typeface="Calibri"/>
                <a:ea typeface="+mn-ea"/>
                <a:cs typeface="+mn-cs"/>
              </a:rPr>
              <a:t>Atmosphäre</a:t>
            </a:r>
          </a:p>
        </p:txBody>
      </p:sp>
      <p:sp>
        <p:nvSpPr>
          <p:cNvPr id="25" name="Textfeld 24">
            <a:extLst>
              <a:ext uri="{FF2B5EF4-FFF2-40B4-BE49-F238E27FC236}">
                <a16:creationId xmlns:a16="http://schemas.microsoft.com/office/drawing/2014/main" id="{4CDBD2D7-32F8-7ECE-4A8B-2A1B97E16BB6}"/>
              </a:ext>
            </a:extLst>
          </p:cNvPr>
          <p:cNvSpPr txBox="1"/>
          <p:nvPr/>
        </p:nvSpPr>
        <p:spPr>
          <a:xfrm>
            <a:off x="993519" y="5605367"/>
            <a:ext cx="8194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FF4C41"/>
                </a:solidFill>
                <a:effectLst/>
                <a:uLnTx/>
                <a:uFillTx/>
                <a:latin typeface="Calibri"/>
                <a:ea typeface="+mn-ea"/>
                <a:cs typeface="+mn-cs"/>
              </a:rPr>
              <a:t>9,5 </a:t>
            </a:r>
            <a:r>
              <a:rPr kumimoji="0" lang="de-DE" sz="2000" b="1" i="0" u="none" strike="noStrike" kern="1200" cap="none" spc="0" normalizeH="0" baseline="0" noProof="0" dirty="0" err="1">
                <a:ln>
                  <a:noFill/>
                </a:ln>
                <a:solidFill>
                  <a:srgbClr val="FF4C41"/>
                </a:solidFill>
                <a:effectLst/>
                <a:uLnTx/>
                <a:uFillTx/>
                <a:latin typeface="Calibri"/>
                <a:ea typeface="+mn-ea"/>
                <a:cs typeface="+mn-cs"/>
              </a:rPr>
              <a:t>Gt</a:t>
            </a:r>
            <a:endParaRPr kumimoji="0" lang="de-DE" sz="2000" b="1" i="0" u="none" strike="noStrike" kern="1200" cap="none" spc="0" normalizeH="0" baseline="0" noProof="0" dirty="0">
              <a:ln>
                <a:noFill/>
              </a:ln>
              <a:solidFill>
                <a:srgbClr val="FF4C41"/>
              </a:solidFill>
              <a:effectLst/>
              <a:uLnTx/>
              <a:uFillTx/>
              <a:latin typeface="Calibri"/>
              <a:ea typeface="+mn-ea"/>
              <a:cs typeface="+mn-cs"/>
            </a:endParaRPr>
          </a:p>
        </p:txBody>
      </p:sp>
      <p:sp>
        <p:nvSpPr>
          <p:cNvPr id="26" name="Textfeld 25">
            <a:extLst>
              <a:ext uri="{FF2B5EF4-FFF2-40B4-BE49-F238E27FC236}">
                <a16:creationId xmlns:a16="http://schemas.microsoft.com/office/drawing/2014/main" id="{0DFB2F5A-DB65-830C-C8C4-2EEB3DC19C6A}"/>
              </a:ext>
            </a:extLst>
          </p:cNvPr>
          <p:cNvSpPr txBox="1"/>
          <p:nvPr/>
        </p:nvSpPr>
        <p:spPr>
          <a:xfrm>
            <a:off x="597092" y="3783287"/>
            <a:ext cx="171713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srgbClr val="FF4C41"/>
                </a:solidFill>
                <a:effectLst/>
                <a:uLnTx/>
                <a:uFillTx/>
                <a:latin typeface="Calibri"/>
                <a:ea typeface="+mn-ea"/>
                <a:cs typeface="+mn-cs"/>
              </a:rPr>
              <a:t>3</a:t>
            </a:r>
            <a:r>
              <a:rPr lang="de-DE" sz="4000" b="1" dirty="0">
                <a:solidFill>
                  <a:srgbClr val="FF4C41"/>
                </a:solidFill>
                <a:latin typeface="Calibri"/>
              </a:rPr>
              <a:t>7</a:t>
            </a:r>
            <a:r>
              <a:rPr kumimoji="0" lang="de-DE" sz="4000" b="1" i="0" u="none" strike="noStrike" kern="1200" cap="none" spc="0" normalizeH="0" baseline="0" noProof="0" dirty="0">
                <a:ln>
                  <a:noFill/>
                </a:ln>
                <a:solidFill>
                  <a:srgbClr val="FF4C41"/>
                </a:solidFill>
                <a:effectLst/>
                <a:uLnTx/>
                <a:uFillTx/>
                <a:latin typeface="Calibri"/>
                <a:ea typeface="+mn-ea"/>
                <a:cs typeface="+mn-cs"/>
              </a:rPr>
              <a:t>,4 </a:t>
            </a:r>
            <a:r>
              <a:rPr kumimoji="0" lang="de-DE" sz="4000" b="1" i="0" u="none" strike="noStrike" kern="1200" cap="none" spc="0" normalizeH="0" baseline="0" noProof="0" dirty="0" err="1">
                <a:ln>
                  <a:noFill/>
                </a:ln>
                <a:solidFill>
                  <a:srgbClr val="FF4C41"/>
                </a:solidFill>
                <a:effectLst/>
                <a:uLnTx/>
                <a:uFillTx/>
                <a:latin typeface="Calibri"/>
                <a:ea typeface="+mn-ea"/>
                <a:cs typeface="+mn-cs"/>
              </a:rPr>
              <a:t>Gt</a:t>
            </a:r>
            <a:endParaRPr kumimoji="0" lang="de-DE" sz="4000" b="1" i="0" u="none" strike="noStrike" kern="1200" cap="none" spc="0" normalizeH="0" baseline="0" noProof="0" dirty="0">
              <a:ln>
                <a:noFill/>
              </a:ln>
              <a:solidFill>
                <a:srgbClr val="FF4C41"/>
              </a:solidFill>
              <a:effectLst/>
              <a:uLnTx/>
              <a:uFillTx/>
              <a:latin typeface="Calibri"/>
              <a:ea typeface="+mn-ea"/>
              <a:cs typeface="+mn-cs"/>
            </a:endParaRPr>
          </a:p>
        </p:txBody>
      </p:sp>
      <p:sp>
        <p:nvSpPr>
          <p:cNvPr id="27" name="Textfeld 26">
            <a:extLst>
              <a:ext uri="{FF2B5EF4-FFF2-40B4-BE49-F238E27FC236}">
                <a16:creationId xmlns:a16="http://schemas.microsoft.com/office/drawing/2014/main" id="{6877B0F7-9DC5-2B7D-86DD-76C27B4CB6A7}"/>
              </a:ext>
            </a:extLst>
          </p:cNvPr>
          <p:cNvSpPr txBox="1"/>
          <p:nvPr/>
        </p:nvSpPr>
        <p:spPr>
          <a:xfrm>
            <a:off x="10123723" y="5667972"/>
            <a:ext cx="112883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4F81BD"/>
                </a:solidFill>
                <a:effectLst/>
                <a:uLnTx/>
                <a:uFillTx/>
                <a:latin typeface="Calibri"/>
                <a:ea typeface="+mn-ea"/>
                <a:cs typeface="+mn-cs"/>
              </a:rPr>
              <a:t>315 PPM</a:t>
            </a:r>
          </a:p>
        </p:txBody>
      </p:sp>
      <p:sp>
        <p:nvSpPr>
          <p:cNvPr id="28" name="Textfeld 27">
            <a:extLst>
              <a:ext uri="{FF2B5EF4-FFF2-40B4-BE49-F238E27FC236}">
                <a16:creationId xmlns:a16="http://schemas.microsoft.com/office/drawing/2014/main" id="{9E415542-DAA4-6B57-DAA8-7F4BC794B3D7}"/>
              </a:ext>
            </a:extLst>
          </p:cNvPr>
          <p:cNvSpPr txBox="1"/>
          <p:nvPr/>
        </p:nvSpPr>
        <p:spPr>
          <a:xfrm>
            <a:off x="10088186" y="3954676"/>
            <a:ext cx="131638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4F81BD"/>
                </a:solidFill>
                <a:effectLst/>
                <a:uLnTx/>
                <a:uFillTx/>
                <a:latin typeface="Calibri"/>
                <a:ea typeface="+mn-ea"/>
                <a:cs typeface="+mn-cs"/>
              </a:rPr>
              <a:t>422 PPM</a:t>
            </a:r>
          </a:p>
        </p:txBody>
      </p:sp>
      <p:sp>
        <p:nvSpPr>
          <p:cNvPr id="2" name="Textfeld 1">
            <a:extLst>
              <a:ext uri="{FF2B5EF4-FFF2-40B4-BE49-F238E27FC236}">
                <a16:creationId xmlns:a16="http://schemas.microsoft.com/office/drawing/2014/main" id="{8B1537FB-A206-C92F-4C0E-9A861E51AE18}"/>
              </a:ext>
            </a:extLst>
          </p:cNvPr>
          <p:cNvSpPr txBox="1"/>
          <p:nvPr/>
        </p:nvSpPr>
        <p:spPr>
          <a:xfrm>
            <a:off x="5682409" y="6446744"/>
            <a:ext cx="3456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a:ln>
                  <a:noFill/>
                </a:ln>
                <a:solidFill>
                  <a:prstClr val="black"/>
                </a:solidFill>
                <a:effectLst/>
                <a:uLnTx/>
                <a:uFillTx/>
                <a:latin typeface="Calibri"/>
                <a:ea typeface="+mn-ea"/>
                <a:cs typeface="+mn-cs"/>
              </a:rPr>
              <a:t>*Grafische Darstellung vereinfacht </a:t>
            </a:r>
          </a:p>
        </p:txBody>
      </p:sp>
      <p:sp>
        <p:nvSpPr>
          <p:cNvPr id="9" name="Titel 1">
            <a:extLst>
              <a:ext uri="{FF2B5EF4-FFF2-40B4-BE49-F238E27FC236}">
                <a16:creationId xmlns:a16="http://schemas.microsoft.com/office/drawing/2014/main" id="{F473498B-7F04-D2D6-5362-BBCB08D53E7A}"/>
              </a:ext>
            </a:extLst>
          </p:cNvPr>
          <p:cNvSpPr>
            <a:spLocks noGrp="1"/>
          </p:cNvSpPr>
          <p:nvPr>
            <p:ph type="title" idx="4294967295"/>
          </p:nvPr>
        </p:nvSpPr>
        <p:spPr>
          <a:xfrm>
            <a:off x="223520" y="274638"/>
            <a:ext cx="11968480" cy="1143000"/>
          </a:xfrm>
          <a:noFill/>
        </p:spPr>
        <p:txBody>
          <a:bodyPr>
            <a:noAutofit/>
          </a:bodyPr>
          <a:lstStyle/>
          <a:p>
            <a:pPr algn="l"/>
            <a:r>
              <a:rPr lang="de-DE" sz="3200" b="1" spc="-40" dirty="0">
                <a:solidFill>
                  <a:srgbClr val="FF2600"/>
                </a:solidFill>
              </a:rPr>
              <a:t>CO2-Emission auf der Erde </a:t>
            </a:r>
            <a:r>
              <a:rPr lang="de-DE" sz="3200" b="1" dirty="0">
                <a:solidFill>
                  <a:schemeClr val="bg1">
                    <a:lumMod val="50000"/>
                  </a:schemeClr>
                </a:solidFill>
              </a:rPr>
              <a:t>und</a:t>
            </a:r>
            <a:r>
              <a:rPr lang="de-DE" sz="3200" b="1" dirty="0"/>
              <a:t> </a:t>
            </a:r>
            <a:r>
              <a:rPr lang="de-DE" sz="3200" b="1" spc="-40" dirty="0">
                <a:solidFill>
                  <a:schemeClr val="accent1"/>
                </a:solidFill>
              </a:rPr>
              <a:t>CO2-Konzentration</a:t>
            </a:r>
            <a:r>
              <a:rPr lang="de-DE" sz="3200" b="1" spc="-40" dirty="0"/>
              <a:t> </a:t>
            </a:r>
            <a:r>
              <a:rPr lang="de-DE" sz="3200" b="1" spc="-40" dirty="0">
                <a:solidFill>
                  <a:schemeClr val="accent1"/>
                </a:solidFill>
              </a:rPr>
              <a:t>in der Atmosphäre </a:t>
            </a:r>
            <a:br>
              <a:rPr lang="de-DE" sz="3200" b="1" dirty="0"/>
            </a:br>
            <a:r>
              <a:rPr lang="de-DE" sz="3200" b="1" dirty="0"/>
              <a:t>			 </a:t>
            </a:r>
            <a:r>
              <a:rPr lang="de-DE" sz="3200" b="1" dirty="0">
                <a:solidFill>
                  <a:schemeClr val="bg1"/>
                </a:solidFill>
              </a:rPr>
              <a:t>verlaufen nicht parallel</a:t>
            </a:r>
          </a:p>
        </p:txBody>
      </p:sp>
    </p:spTree>
    <p:extLst>
      <p:ext uri="{BB962C8B-B14F-4D97-AF65-F5344CB8AC3E}">
        <p14:creationId xmlns:p14="http://schemas.microsoft.com/office/powerpoint/2010/main" val="2000556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Verlassen, Gebäude, Lagerhaus, Im Haus enthält.&#10;&#10;Automatisch generierte Beschreibung">
            <a:extLst>
              <a:ext uri="{FF2B5EF4-FFF2-40B4-BE49-F238E27FC236}">
                <a16:creationId xmlns:a16="http://schemas.microsoft.com/office/drawing/2014/main" id="{B56F4F11-011D-D47E-09FB-8321EEF6C0D4}"/>
              </a:ext>
            </a:extLst>
          </p:cNvPr>
          <p:cNvPicPr>
            <a:picLocks noChangeAspect="1"/>
          </p:cNvPicPr>
          <p:nvPr/>
        </p:nvPicPr>
        <p:blipFill rotWithShape="1">
          <a:blip r:embed="rId2">
            <a:extLst>
              <a:ext uri="{28A0092B-C50C-407E-A947-70E740481C1C}">
                <a14:useLocalDpi xmlns:a14="http://schemas.microsoft.com/office/drawing/2010/main" val="0"/>
              </a:ext>
            </a:extLst>
          </a:blip>
          <a:srcRect r="1" b="13"/>
          <a:stretch/>
        </p:blipFill>
        <p:spPr>
          <a:xfrm>
            <a:off x="1422929" y="1268760"/>
            <a:ext cx="9346142" cy="5256584"/>
          </a:xfrm>
          <a:prstGeom prst="rect">
            <a:avLst/>
          </a:prstGeom>
          <a:noFill/>
        </p:spPr>
      </p:pic>
      <p:sp>
        <p:nvSpPr>
          <p:cNvPr id="5" name="Textfeld 4">
            <a:extLst>
              <a:ext uri="{FF2B5EF4-FFF2-40B4-BE49-F238E27FC236}">
                <a16:creationId xmlns:a16="http://schemas.microsoft.com/office/drawing/2014/main" id="{8D68D2EB-0568-2944-DA8B-161A1078CBDF}"/>
              </a:ext>
            </a:extLst>
          </p:cNvPr>
          <p:cNvSpPr txBox="1"/>
          <p:nvPr/>
        </p:nvSpPr>
        <p:spPr>
          <a:xfrm>
            <a:off x="0" y="332656"/>
            <a:ext cx="12191999"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4000" b="1" i="0" u="none" strike="noStrike" kern="1200" cap="none" spc="80" normalizeH="0" noProof="0" dirty="0">
                <a:ln>
                  <a:noFill/>
                </a:ln>
                <a:solidFill>
                  <a:srgbClr val="FF0000"/>
                </a:solidFill>
                <a:effectLst/>
                <a:uLnTx/>
                <a:uFillTx/>
                <a:latin typeface="Calibri"/>
                <a:ea typeface="+mn-ea"/>
                <a:cs typeface="Arial" panose="020B0604020202020204" pitchFamily="34" charset="0"/>
              </a:rPr>
              <a:t>Die Energiewende befördert die Deindustrialisierung</a:t>
            </a:r>
            <a:endParaRPr kumimoji="0" lang="de-DE" sz="4000" b="0" i="0" u="none" strike="noStrike" kern="1200" cap="none" spc="80" normalizeH="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8524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E32E23D7-7856-4789-8666-03BD98E930CB}"/>
              </a:ext>
            </a:extLst>
          </p:cNvPr>
          <p:cNvSpPr txBox="1">
            <a:spLocks/>
          </p:cNvSpPr>
          <p:nvPr/>
        </p:nvSpPr>
        <p:spPr>
          <a:xfrm>
            <a:off x="447040" y="142801"/>
            <a:ext cx="11204185" cy="733500"/>
          </a:xfrm>
          <a:prstGeom prst="rect">
            <a:avLst/>
          </a:prstGeom>
        </p:spPr>
        <p:txBody>
          <a:bodyPr vert="horz" lIns="91440" tIns="45720" rIns="91440" bIns="45720" rtlCol="0" anchor="t" anchorCtr="0">
            <a:normAutofit/>
          </a:bodyPr>
          <a:lstStyle>
            <a:lvl1pPr>
              <a:defRPr>
                <a:latin typeface="+mj-lt"/>
                <a:ea typeface="+mj-ea"/>
                <a:cs typeface="+mj-cs"/>
              </a:defRPr>
            </a:lvl1pPr>
          </a:lstStyle>
          <a:p>
            <a:pPr algn="ctr"/>
            <a:r>
              <a:rPr lang="de-DE" altLang="de-DE" sz="3600" b="1" dirty="0">
                <a:solidFill>
                  <a:schemeClr val="bg1"/>
                </a:solidFill>
              </a:rPr>
              <a:t>Die wissenschaftlich abgesicherte CO</a:t>
            </a:r>
            <a:r>
              <a:rPr lang="de-DE" altLang="de-DE" sz="4000" b="1" dirty="0">
                <a:solidFill>
                  <a:schemeClr val="bg1"/>
                </a:solidFill>
              </a:rPr>
              <a:t>₂</a:t>
            </a:r>
            <a:r>
              <a:rPr lang="de-DE" altLang="de-DE" sz="2800" b="1" dirty="0">
                <a:solidFill>
                  <a:schemeClr val="bg1"/>
                </a:solidFill>
              </a:rPr>
              <a:t> </a:t>
            </a:r>
            <a:r>
              <a:rPr lang="de-DE" altLang="de-DE" sz="3600" b="1" dirty="0">
                <a:solidFill>
                  <a:schemeClr val="bg1"/>
                </a:solidFill>
              </a:rPr>
              <a:t>Bilanz</a:t>
            </a:r>
            <a:endParaRPr lang="de-DE" sz="3600" b="1" kern="0" dirty="0">
              <a:solidFill>
                <a:schemeClr val="bg1"/>
              </a:solidFill>
            </a:endParaRPr>
          </a:p>
        </p:txBody>
      </p:sp>
      <p:pic>
        <p:nvPicPr>
          <p:cNvPr id="6" name="Grafik 5">
            <a:extLst>
              <a:ext uri="{FF2B5EF4-FFF2-40B4-BE49-F238E27FC236}">
                <a16:creationId xmlns:a16="http://schemas.microsoft.com/office/drawing/2014/main" id="{1D3C26FD-59D3-45FC-A2FF-29C3557E65EB}"/>
              </a:ext>
            </a:extLst>
          </p:cNvPr>
          <p:cNvPicPr>
            <a:picLocks noChangeAspect="1"/>
          </p:cNvPicPr>
          <p:nvPr/>
        </p:nvPicPr>
        <p:blipFill rotWithShape="1">
          <a:blip r:embed="rId2"/>
          <a:srcRect r="86084" b="89309"/>
          <a:stretch/>
        </p:blipFill>
        <p:spPr>
          <a:xfrm>
            <a:off x="296268" y="1114427"/>
            <a:ext cx="1373782" cy="593724"/>
          </a:xfrm>
          <a:prstGeom prst="rect">
            <a:avLst/>
          </a:prstGeom>
          <a:ln w="101600">
            <a:solidFill>
              <a:srgbClr val="FFFFFF"/>
            </a:solidFill>
            <a:miter lim="800000"/>
          </a:ln>
        </p:spPr>
      </p:pic>
      <p:grpSp>
        <p:nvGrpSpPr>
          <p:cNvPr id="3" name="Gruppieren 2">
            <a:extLst>
              <a:ext uri="{FF2B5EF4-FFF2-40B4-BE49-F238E27FC236}">
                <a16:creationId xmlns:a16="http://schemas.microsoft.com/office/drawing/2014/main" id="{B0B9DDDD-FCFC-4AEB-9B50-7A59E96222BB}"/>
              </a:ext>
            </a:extLst>
          </p:cNvPr>
          <p:cNvGrpSpPr/>
          <p:nvPr/>
        </p:nvGrpSpPr>
        <p:grpSpPr>
          <a:xfrm>
            <a:off x="2125027" y="1009651"/>
            <a:ext cx="7941947" cy="5553150"/>
            <a:chOff x="2240279" y="1009651"/>
            <a:chExt cx="7941947" cy="5553150"/>
          </a:xfrm>
        </p:grpSpPr>
        <p:pic>
          <p:nvPicPr>
            <p:cNvPr id="4" name="Grafik 3">
              <a:extLst>
                <a:ext uri="{FF2B5EF4-FFF2-40B4-BE49-F238E27FC236}">
                  <a16:creationId xmlns:a16="http://schemas.microsoft.com/office/drawing/2014/main" id="{A620C6BB-8B3A-C22C-8493-0ABF826F44C6}"/>
                </a:ext>
              </a:extLst>
            </p:cNvPr>
            <p:cNvPicPr>
              <a:picLocks noChangeAspect="1"/>
            </p:cNvPicPr>
            <p:nvPr/>
          </p:nvPicPr>
          <p:blipFill rotWithShape="1">
            <a:blip r:embed="rId2"/>
            <a:srcRect l="10172" r="9381"/>
            <a:stretch/>
          </p:blipFill>
          <p:spPr>
            <a:xfrm>
              <a:off x="2240280" y="1009651"/>
              <a:ext cx="7941946" cy="5553150"/>
            </a:xfrm>
            <a:prstGeom prst="rect">
              <a:avLst/>
            </a:prstGeom>
          </p:spPr>
        </p:pic>
        <p:sp>
          <p:nvSpPr>
            <p:cNvPr id="2" name="Rechteck 1">
              <a:extLst>
                <a:ext uri="{FF2B5EF4-FFF2-40B4-BE49-F238E27FC236}">
                  <a16:creationId xmlns:a16="http://schemas.microsoft.com/office/drawing/2014/main" id="{F952ADAC-E7A0-4B74-AED6-C2FDEAC76864}"/>
                </a:ext>
              </a:extLst>
            </p:cNvPr>
            <p:cNvSpPr/>
            <p:nvPr/>
          </p:nvSpPr>
          <p:spPr>
            <a:xfrm>
              <a:off x="2240279" y="1012826"/>
              <a:ext cx="685165" cy="555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165711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552F03-3A44-EC30-775C-81BB1425BE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89989-065F-4A15-BADB-B24FBB9E9E1F}" type="slidenum">
              <a:rPr kumimoji="0" lang="de-DE" altLang="de-DE"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altLang="de-DE"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55299" name="Bild 8" descr="Bildergebnis für greening of the earth">
            <a:extLst>
              <a:ext uri="{FF2B5EF4-FFF2-40B4-BE49-F238E27FC236}">
                <a16:creationId xmlns:a16="http://schemas.microsoft.com/office/drawing/2014/main" id="{2C0B131E-BB25-43D9-8B92-36555555555D}"/>
              </a:ext>
            </a:extLst>
          </p:cNvPr>
          <p:cNvPicPr>
            <a:picLocks noGrp="1" noChangeArrowheads="1"/>
          </p:cNvPicPr>
          <p:nvPr>
            <p:ph idx="4294967295"/>
          </p:nvPr>
        </p:nvPicPr>
        <p:blipFill rotWithShape="1">
          <a:blip r:embed="rId2">
            <a:extLst>
              <a:ext uri="{28A0092B-C50C-407E-A947-70E740481C1C}">
                <a14:useLocalDpi xmlns:a14="http://schemas.microsoft.com/office/drawing/2010/main" val="0"/>
              </a:ext>
            </a:extLst>
          </a:blip>
          <a:srcRect b="-5630"/>
          <a:stretch/>
        </p:blipFill>
        <p:spPr>
          <a:xfrm>
            <a:off x="420585" y="1269322"/>
            <a:ext cx="11350831" cy="5197474"/>
          </a:xfrm>
          <a:solidFill>
            <a:srgbClr val="FFFFFF"/>
          </a:solidFill>
        </p:spPr>
      </p:pic>
      <p:sp>
        <p:nvSpPr>
          <p:cNvPr id="55300" name="Textfeld 1">
            <a:extLst>
              <a:ext uri="{FF2B5EF4-FFF2-40B4-BE49-F238E27FC236}">
                <a16:creationId xmlns:a16="http://schemas.microsoft.com/office/drawing/2014/main" id="{D00E0739-F98D-4C4C-A5A0-4EF8AF04EEB7}"/>
              </a:ext>
            </a:extLst>
          </p:cNvPr>
          <p:cNvSpPr txBox="1">
            <a:spLocks noChangeArrowheads="1"/>
          </p:cNvSpPr>
          <p:nvPr/>
        </p:nvSpPr>
        <p:spPr bwMode="auto">
          <a:xfrm>
            <a:off x="9092438" y="6163200"/>
            <a:ext cx="3527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de-DE" altLang="de-DE"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Myneni,Boston</a:t>
            </a:r>
            <a:r>
              <a:rPr kumimoji="0" lang="de-DE" alt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University 2016</a:t>
            </a:r>
          </a:p>
        </p:txBody>
      </p:sp>
      <p:sp>
        <p:nvSpPr>
          <p:cNvPr id="2" name="Textfeld 1">
            <a:extLst>
              <a:ext uri="{FF2B5EF4-FFF2-40B4-BE49-F238E27FC236}">
                <a16:creationId xmlns:a16="http://schemas.microsoft.com/office/drawing/2014/main" id="{D8C08455-E573-4789-B8C0-2CF5C1D54910}"/>
              </a:ext>
            </a:extLst>
          </p:cNvPr>
          <p:cNvSpPr txBox="1"/>
          <p:nvPr/>
        </p:nvSpPr>
        <p:spPr>
          <a:xfrm>
            <a:off x="530506" y="6049446"/>
            <a:ext cx="43983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a:ea typeface="+mn-ea"/>
                <a:cs typeface="+mn-cs"/>
              </a:rPr>
              <a:t>Blattwachstum von 1982 -2009</a:t>
            </a:r>
          </a:p>
        </p:txBody>
      </p:sp>
      <p:sp>
        <p:nvSpPr>
          <p:cNvPr id="7" name="Titel 1">
            <a:extLst>
              <a:ext uri="{FF2B5EF4-FFF2-40B4-BE49-F238E27FC236}">
                <a16:creationId xmlns:a16="http://schemas.microsoft.com/office/drawing/2014/main" id="{9C58A41D-F623-4785-91B2-5A8699F5DFCC}"/>
              </a:ext>
            </a:extLst>
          </p:cNvPr>
          <p:cNvSpPr txBox="1">
            <a:spLocks/>
          </p:cNvSpPr>
          <p:nvPr/>
        </p:nvSpPr>
        <p:spPr>
          <a:xfrm>
            <a:off x="0" y="295200"/>
            <a:ext cx="12192000" cy="1325563"/>
          </a:xfrm>
          <a:prstGeom prst="rect">
            <a:avLst/>
          </a:prstGeom>
        </p:spPr>
        <p:txBody>
          <a:bodyPr vert="horz" lIns="91440" tIns="45720" rIns="91440" bIns="45720" rtlCol="0" anchor="t" anchorCtr="0">
            <a:normAutofit/>
          </a:bodyPr>
          <a:lstStyle>
            <a:lvl1pPr>
              <a:defRPr>
                <a:latin typeface="+mj-lt"/>
                <a:ea typeface="+mj-ea"/>
                <a:cs typeface="+mj-cs"/>
              </a:defRPr>
            </a:lvl1pPr>
          </a:lstStyle>
          <a:p>
            <a:pPr algn="ctr"/>
            <a:r>
              <a:rPr lang="de-DE" altLang="de-DE" sz="3600" b="1" spc="-120" dirty="0">
                <a:solidFill>
                  <a:schemeClr val="bg1"/>
                </a:solidFill>
              </a:rPr>
              <a:t>Konsequenz: Die Erde wird grüner, die Vegetation nimmt zu</a:t>
            </a:r>
            <a:endParaRPr lang="de-DE" sz="3600" b="1" kern="0" spc="-120" dirty="0">
              <a:solidFill>
                <a:schemeClr val="bg1"/>
              </a:solidFill>
            </a:endParaRPr>
          </a:p>
        </p:txBody>
      </p:sp>
    </p:spTree>
    <p:extLst>
      <p:ext uri="{BB962C8B-B14F-4D97-AF65-F5344CB8AC3E}">
        <p14:creationId xmlns:p14="http://schemas.microsoft.com/office/powerpoint/2010/main" val="887564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72141EF8-D7FC-4A26-9AC5-2A9CCC814615}"/>
              </a:ext>
            </a:extLst>
          </p:cNvPr>
          <p:cNvSpPr/>
          <p:nvPr/>
        </p:nvSpPr>
        <p:spPr>
          <a:xfrm>
            <a:off x="-7351" y="1258398"/>
            <a:ext cx="12206702" cy="5693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CDA9377C-7553-478D-9F8A-9A00EA0E723E}"/>
              </a:ext>
            </a:extLst>
          </p:cNvPr>
          <p:cNvSpPr txBox="1"/>
          <p:nvPr/>
        </p:nvSpPr>
        <p:spPr>
          <a:xfrm>
            <a:off x="1" y="1258398"/>
            <a:ext cx="3038504" cy="1479503"/>
          </a:xfrm>
          <a:prstGeom prst="rect">
            <a:avLst/>
          </a:prstGeom>
          <a:solidFill>
            <a:schemeClr val="tx2">
              <a:alpha val="81961"/>
            </a:schemeClr>
          </a:solidFill>
          <a:ln w="3810">
            <a:noFill/>
            <a:miter lim="800000"/>
            <a:headEnd/>
            <a:tailEnd/>
          </a:ln>
          <a:effectLst/>
        </p:spPr>
        <p:txBody>
          <a:bodyPr wrap="none" lIns="36000" tIns="0" rIns="36000" bIns="36000" anchor="ctr">
            <a:prstTxWarp prst="textNoShape">
              <a:avLst/>
            </a:prstTxWarp>
          </a:bodyPr>
          <a:lstStyle>
            <a:defPPr>
              <a:defRPr lang="de-DE"/>
            </a:defPPr>
            <a:lvl1pPr algn="ctr">
              <a:defRPr sz="2000"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a:ea typeface="+mn-ea"/>
                <a:cs typeface="+mn-cs"/>
              </a:rPr>
              <a:t>  Absorption von CO₂</a:t>
            </a:r>
            <a:br>
              <a:rPr kumimoji="0" lang="de-DE" sz="2400" b="1" i="0" u="none" strike="noStrike" kern="1200" cap="none" spc="0" normalizeH="0" baseline="0" noProof="0" dirty="0">
                <a:ln>
                  <a:noFill/>
                </a:ln>
                <a:solidFill>
                  <a:prstClr val="white"/>
                </a:solidFill>
                <a:effectLst/>
                <a:uLnTx/>
                <a:uFillTx/>
                <a:latin typeface="Calibri"/>
                <a:ea typeface="+mn-ea"/>
                <a:cs typeface="+mn-cs"/>
              </a:rPr>
            </a:br>
            <a:r>
              <a:rPr kumimoji="0" lang="de-DE" sz="2400" b="1" i="0" u="none" strike="noStrike" kern="1200" cap="none" spc="0" normalizeH="0" baseline="0" noProof="0" dirty="0">
                <a:ln>
                  <a:noFill/>
                </a:ln>
                <a:solidFill>
                  <a:prstClr val="white"/>
                </a:solidFill>
                <a:effectLst/>
                <a:uLnTx/>
                <a:uFillTx/>
                <a:latin typeface="Calibri"/>
                <a:ea typeface="+mn-ea"/>
                <a:cs typeface="+mn-cs"/>
              </a:rPr>
              <a:t>  durch die Ozeane</a:t>
            </a:r>
          </a:p>
        </p:txBody>
      </p:sp>
      <p:sp>
        <p:nvSpPr>
          <p:cNvPr id="22" name="Textfeld 21">
            <a:extLst>
              <a:ext uri="{FF2B5EF4-FFF2-40B4-BE49-F238E27FC236}">
                <a16:creationId xmlns:a16="http://schemas.microsoft.com/office/drawing/2014/main" id="{724A8A7D-102D-49F0-B3D6-D58C4B093505}"/>
              </a:ext>
            </a:extLst>
          </p:cNvPr>
          <p:cNvSpPr txBox="1"/>
          <p:nvPr/>
        </p:nvSpPr>
        <p:spPr>
          <a:xfrm>
            <a:off x="9229721" y="1258400"/>
            <a:ext cx="2969630" cy="1512246"/>
          </a:xfrm>
          <a:prstGeom prst="rect">
            <a:avLst/>
          </a:prstGeom>
          <a:solidFill>
            <a:schemeClr val="accent3">
              <a:alpha val="81961"/>
            </a:schemeClr>
          </a:solidFill>
          <a:ln w="3810">
            <a:noFill/>
            <a:miter lim="800000"/>
            <a:headEnd/>
            <a:tailEnd/>
          </a:ln>
          <a:effectLst/>
        </p:spPr>
        <p:txBody>
          <a:bodyPr wrap="none" lIns="36000" tIns="0" rIns="36000" bIns="36000" anchor="ctr">
            <a:prstTxWarp prst="textNoShape">
              <a:avLst/>
            </a:prstTxWarp>
          </a:bodyPr>
          <a:lstStyle>
            <a:defPPr>
              <a:defRPr lang="de-DE"/>
            </a:defPPr>
            <a:lvl1pPr algn="ctr">
              <a:defRPr sz="2000" b="1">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a:ea typeface="+mn-ea"/>
                <a:cs typeface="+mn-cs"/>
              </a:rPr>
              <a:t>Absorption von CO₂</a:t>
            </a:r>
            <a:br>
              <a:rPr kumimoji="0" lang="de-DE" sz="2400" b="1" i="0" u="none" strike="noStrike" kern="1200" cap="none" spc="0" normalizeH="0" baseline="0" noProof="0" dirty="0">
                <a:ln>
                  <a:noFill/>
                </a:ln>
                <a:solidFill>
                  <a:prstClr val="white"/>
                </a:solidFill>
                <a:effectLst/>
                <a:uLnTx/>
                <a:uFillTx/>
                <a:latin typeface="Calibri"/>
                <a:ea typeface="+mn-ea"/>
                <a:cs typeface="+mn-cs"/>
              </a:rPr>
            </a:br>
            <a:r>
              <a:rPr kumimoji="0" lang="de-DE" sz="2400" b="1" i="0" u="none" strike="noStrike" kern="1200" cap="none" spc="0" normalizeH="0" baseline="0" noProof="0" dirty="0">
                <a:ln>
                  <a:noFill/>
                </a:ln>
                <a:solidFill>
                  <a:prstClr val="white"/>
                </a:solidFill>
                <a:effectLst/>
                <a:uLnTx/>
                <a:uFillTx/>
                <a:latin typeface="Calibri"/>
                <a:ea typeface="+mn-ea"/>
                <a:cs typeface="+mn-cs"/>
              </a:rPr>
              <a:t>durch die Pflanzenwelt</a:t>
            </a:r>
          </a:p>
        </p:txBody>
      </p:sp>
      <p:pic>
        <p:nvPicPr>
          <p:cNvPr id="8" name="Grafik 7" descr="Ein Bild, das Wolke, Planet, Erde, Kugel enthält.&#10;&#10;Automatisch generierte Beschreibung">
            <a:extLst>
              <a:ext uri="{FF2B5EF4-FFF2-40B4-BE49-F238E27FC236}">
                <a16:creationId xmlns:a16="http://schemas.microsoft.com/office/drawing/2014/main" id="{ADBBA9DF-1222-C0FF-D6BC-E46809E11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9631" y="1258399"/>
            <a:ext cx="6260089" cy="5602780"/>
          </a:xfrm>
          <a:prstGeom prst="rect">
            <a:avLst/>
          </a:prstGeom>
          <a:noFill/>
        </p:spPr>
      </p:pic>
      <p:sp>
        <p:nvSpPr>
          <p:cNvPr id="5" name="Foliennummernplatzhalter 4">
            <a:extLst>
              <a:ext uri="{FF2B5EF4-FFF2-40B4-BE49-F238E27FC236}">
                <a16:creationId xmlns:a16="http://schemas.microsoft.com/office/drawing/2014/main" id="{3A6B374A-BF3B-4CF6-4098-92143F92AB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89989-065F-4A15-BADB-B24FBB9E9E1F}" type="slidenum">
              <a:rPr kumimoji="0" lang="de-DE" altLang="de-DE"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altLang="de-DE"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9" name="Titel 1">
            <a:extLst>
              <a:ext uri="{FF2B5EF4-FFF2-40B4-BE49-F238E27FC236}">
                <a16:creationId xmlns:a16="http://schemas.microsoft.com/office/drawing/2014/main" id="{F473498B-7F04-D2D6-5362-BBCB08D53E7A}"/>
              </a:ext>
            </a:extLst>
          </p:cNvPr>
          <p:cNvSpPr>
            <a:spLocks noGrp="1"/>
          </p:cNvSpPr>
          <p:nvPr>
            <p:ph type="title" idx="4294967295"/>
          </p:nvPr>
        </p:nvSpPr>
        <p:spPr>
          <a:xfrm>
            <a:off x="253999" y="35472"/>
            <a:ext cx="11852589" cy="1184681"/>
          </a:xfrm>
        </p:spPr>
        <p:txBody>
          <a:bodyPr>
            <a:noAutofit/>
          </a:bodyPr>
          <a:lstStyle/>
          <a:p>
            <a:r>
              <a:rPr lang="de-DE" sz="2800" b="1" spc="-100" dirty="0">
                <a:solidFill>
                  <a:schemeClr val="bg1"/>
                </a:solidFill>
              </a:rPr>
              <a:t>Wenn die CO</a:t>
            </a:r>
            <a:r>
              <a:rPr lang="de-DE" sz="2800" b="1" spc="-100" baseline="-25000" dirty="0">
                <a:solidFill>
                  <a:schemeClr val="bg1"/>
                </a:solidFill>
              </a:rPr>
              <a:t>2</a:t>
            </a:r>
            <a:r>
              <a:rPr lang="de-DE" sz="2800" b="1" spc="-100" dirty="0">
                <a:solidFill>
                  <a:schemeClr val="bg1"/>
                </a:solidFill>
              </a:rPr>
              <a:t>-Emissionen um 47 % reduziert werden, wird der Zuwachs der CO</a:t>
            </a:r>
            <a:r>
              <a:rPr lang="de-DE" sz="2800" b="1" spc="-100" baseline="-25000" dirty="0">
                <a:solidFill>
                  <a:schemeClr val="bg1"/>
                </a:solidFill>
              </a:rPr>
              <a:t>2</a:t>
            </a:r>
            <a:r>
              <a:rPr lang="de-DE" sz="2800" b="1" spc="-100" dirty="0">
                <a:solidFill>
                  <a:schemeClr val="bg1"/>
                </a:solidFill>
              </a:rPr>
              <a:t>-Konzentration gestoppt, wenn die Absorption von Ozeanen und Pflanzen gleich bleibt</a:t>
            </a:r>
          </a:p>
        </p:txBody>
      </p:sp>
      <p:sp>
        <p:nvSpPr>
          <p:cNvPr id="21" name="AutoShape 278">
            <a:extLst>
              <a:ext uri="{FF2B5EF4-FFF2-40B4-BE49-F238E27FC236}">
                <a16:creationId xmlns:a16="http://schemas.microsoft.com/office/drawing/2014/main" id="{90957427-AA08-6C12-3F4E-197DC63612A9}"/>
              </a:ext>
            </a:extLst>
          </p:cNvPr>
          <p:cNvSpPr>
            <a:spLocks noChangeArrowheads="1"/>
          </p:cNvSpPr>
          <p:nvPr/>
        </p:nvSpPr>
        <p:spPr bwMode="auto">
          <a:xfrm>
            <a:off x="5534368" y="3230915"/>
            <a:ext cx="1257287" cy="2569810"/>
          </a:xfrm>
          <a:prstGeom prst="can">
            <a:avLst>
              <a:gd name="adj" fmla="val 25000"/>
            </a:avLst>
          </a:prstGeom>
          <a:solidFill>
            <a:srgbClr val="FF4C41">
              <a:alpha val="50000"/>
            </a:srgb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Calibri"/>
                <a:ea typeface="+mn-ea"/>
                <a:cs typeface="+mn-cs"/>
              </a:rPr>
              <a:t>+ 22,2 </a:t>
            </a:r>
            <a:r>
              <a:rPr kumimoji="0" lang="de-DE" sz="2000" b="1" i="0" u="none" strike="noStrike" kern="1200" cap="none" spc="0" normalizeH="0" baseline="0" noProof="0" dirty="0" err="1">
                <a:ln>
                  <a:noFill/>
                </a:ln>
                <a:solidFill>
                  <a:prstClr val="white"/>
                </a:solidFill>
                <a:effectLst/>
                <a:uLnTx/>
                <a:uFillTx/>
                <a:latin typeface="Calibri"/>
                <a:ea typeface="+mn-ea"/>
                <a:cs typeface="+mn-cs"/>
              </a:rPr>
              <a:t>Gt</a:t>
            </a:r>
            <a:br>
              <a:rPr kumimoji="0" lang="de-DE" sz="20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CO</a:t>
            </a:r>
            <a:r>
              <a:rPr kumimoji="0" lang="de-DE" sz="1600" b="1" i="0" u="none" strike="noStrike" kern="1200" cap="none" spc="0" normalizeH="0" baseline="-25000" noProof="0" dirty="0">
                <a:ln>
                  <a:noFill/>
                </a:ln>
                <a:solidFill>
                  <a:prstClr val="white"/>
                </a:solidFill>
                <a:effectLst/>
                <a:uLnTx/>
                <a:uFillTx/>
                <a:latin typeface="Calibri"/>
                <a:ea typeface="+mn-ea"/>
                <a:cs typeface="+mn-cs"/>
              </a:rPr>
              <a:t>2</a:t>
            </a:r>
            <a:r>
              <a:rPr kumimoji="0" lang="de-DE" sz="1600" b="1" i="0" u="none" strike="noStrike" kern="1200" cap="none" spc="0" normalizeH="0" baseline="0" noProof="0" dirty="0">
                <a:ln>
                  <a:noFill/>
                </a:ln>
                <a:solidFill>
                  <a:prstClr val="white"/>
                </a:solidFill>
                <a:effectLst/>
                <a:uLnTx/>
                <a:uFillTx/>
                <a:latin typeface="Calibri"/>
                <a:ea typeface="+mn-ea"/>
                <a:cs typeface="+mn-cs"/>
              </a:rPr>
              <a:t> - </a:t>
            </a:r>
            <a:br>
              <a:rPr kumimoji="0" lang="de-DE" sz="16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Emissionen</a:t>
            </a:r>
            <a:br>
              <a:rPr kumimoji="0" lang="de-DE" sz="16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auf der </a:t>
            </a:r>
            <a:br>
              <a:rPr kumimoji="0" lang="de-DE" sz="16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Erde</a:t>
            </a:r>
            <a:endParaRPr kumimoji="0" lang="de-DE"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180-Grad-Pfeil 3">
            <a:extLst>
              <a:ext uri="{FF2B5EF4-FFF2-40B4-BE49-F238E27FC236}">
                <a16:creationId xmlns:a16="http://schemas.microsoft.com/office/drawing/2014/main" id="{56897187-EED9-DBC8-EB79-46BFA4AB784B}"/>
              </a:ext>
            </a:extLst>
          </p:cNvPr>
          <p:cNvSpPr/>
          <p:nvPr/>
        </p:nvSpPr>
        <p:spPr>
          <a:xfrm flipH="1">
            <a:off x="4394487" y="2337434"/>
            <a:ext cx="1475576" cy="1452572"/>
          </a:xfrm>
          <a:prstGeom prst="uturnArrow">
            <a:avLst/>
          </a:prstGeom>
          <a:solidFill>
            <a:srgbClr val="FF4C41">
              <a:alpha val="50000"/>
            </a:srgb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AutoShape 278">
            <a:extLst>
              <a:ext uri="{FF2B5EF4-FFF2-40B4-BE49-F238E27FC236}">
                <a16:creationId xmlns:a16="http://schemas.microsoft.com/office/drawing/2014/main" id="{1B9ACB2B-8CA2-7426-1521-192D2FAC768C}"/>
              </a:ext>
            </a:extLst>
          </p:cNvPr>
          <p:cNvSpPr>
            <a:spLocks noChangeArrowheads="1"/>
          </p:cNvSpPr>
          <p:nvPr/>
        </p:nvSpPr>
        <p:spPr bwMode="auto">
          <a:xfrm>
            <a:off x="4097577" y="3359797"/>
            <a:ext cx="1257287" cy="957068"/>
          </a:xfrm>
          <a:prstGeom prst="can">
            <a:avLst>
              <a:gd name="adj" fmla="val 25000"/>
            </a:avLst>
          </a:prstGeom>
          <a:solidFill>
            <a:schemeClr val="tx2">
              <a:lumMod val="50000"/>
              <a:alpha val="50000"/>
            </a:scheme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alibri"/>
                <a:ea typeface="+mn-ea"/>
                <a:cs typeface="+mn-cs"/>
              </a:rPr>
              <a:t>-10,5</a:t>
            </a:r>
            <a:br>
              <a:rPr kumimoji="0" lang="de-DE" sz="2000" b="0" i="0" u="none" strike="noStrike" kern="1200" cap="none" spc="0" normalizeH="0" baseline="0" noProof="0" dirty="0">
                <a:ln>
                  <a:noFill/>
                </a:ln>
                <a:solidFill>
                  <a:prstClr val="white"/>
                </a:solidFill>
                <a:effectLst/>
                <a:uLnTx/>
                <a:uFillTx/>
                <a:latin typeface="Calibri"/>
                <a:ea typeface="+mn-ea"/>
                <a:cs typeface="+mn-cs"/>
              </a:rPr>
            </a:br>
            <a:r>
              <a:rPr kumimoji="0" lang="de-DE" sz="2000" b="0" i="0" u="none" strike="noStrike" kern="1200" cap="none" spc="0" normalizeH="0" baseline="0" noProof="0" dirty="0">
                <a:ln>
                  <a:noFill/>
                </a:ln>
                <a:solidFill>
                  <a:prstClr val="white"/>
                </a:solidFill>
                <a:effectLst/>
                <a:uLnTx/>
                <a:uFillTx/>
                <a:latin typeface="Calibri"/>
                <a:ea typeface="+mn-ea"/>
                <a:cs typeface="+mn-cs"/>
              </a:rPr>
              <a:t> </a:t>
            </a:r>
            <a:r>
              <a:rPr kumimoji="0" lang="de-DE" sz="2000" b="0" i="0" u="none" strike="noStrike" kern="1200" cap="none" spc="0" normalizeH="0" baseline="0" noProof="0" dirty="0" err="1">
                <a:ln>
                  <a:noFill/>
                </a:ln>
                <a:solidFill>
                  <a:prstClr val="white"/>
                </a:solidFill>
                <a:effectLst/>
                <a:uLnTx/>
                <a:uFillTx/>
                <a:latin typeface="Calibri"/>
                <a:ea typeface="+mn-ea"/>
                <a:cs typeface="+mn-cs"/>
              </a:rPr>
              <a:t>Gt</a:t>
            </a:r>
            <a:r>
              <a:rPr kumimoji="0" lang="de-DE" sz="2000" b="0" i="0" u="none" strike="noStrike" kern="1200" cap="none" spc="0" normalizeH="0" baseline="0" noProof="0" dirty="0">
                <a:ln>
                  <a:noFill/>
                </a:ln>
                <a:solidFill>
                  <a:prstClr val="white"/>
                </a:solidFill>
                <a:effectLst/>
                <a:uLnTx/>
                <a:uFillTx/>
                <a:latin typeface="Calibri"/>
                <a:ea typeface="+mn-ea"/>
                <a:cs typeface="+mn-cs"/>
              </a:rPr>
              <a:t> </a:t>
            </a:r>
            <a:r>
              <a:rPr kumimoji="0" lang="de-DE" sz="2000" b="1" i="0" u="none" strike="noStrike" kern="1200" cap="none" spc="0" normalizeH="0" baseline="0" noProof="0" dirty="0">
                <a:ln>
                  <a:noFill/>
                </a:ln>
                <a:solidFill>
                  <a:prstClr val="white"/>
                </a:solidFill>
                <a:effectLst/>
                <a:uLnTx/>
                <a:uFillTx/>
                <a:latin typeface="Calibri"/>
                <a:ea typeface="+mn-ea"/>
                <a:cs typeface="+mn-cs"/>
              </a:rPr>
              <a:t>CO</a:t>
            </a:r>
            <a:r>
              <a:rPr kumimoji="0" lang="de-DE" sz="2000" b="1" i="0" u="none" strike="noStrike" kern="1200" cap="none" spc="0" normalizeH="0" baseline="-25000" noProof="0" dirty="0">
                <a:ln>
                  <a:noFill/>
                </a:ln>
                <a:solidFill>
                  <a:prstClr val="white"/>
                </a:solidFill>
                <a:effectLst/>
                <a:uLnTx/>
                <a:uFillTx/>
                <a:latin typeface="Calibri"/>
                <a:ea typeface="+mn-ea"/>
                <a:cs typeface="+mn-cs"/>
              </a:rPr>
              <a:t>2</a:t>
            </a:r>
            <a:endParaRPr kumimoji="0" lang="de-D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feld 6">
            <a:extLst>
              <a:ext uri="{FF2B5EF4-FFF2-40B4-BE49-F238E27FC236}">
                <a16:creationId xmlns:a16="http://schemas.microsoft.com/office/drawing/2014/main" id="{56D14B0C-EE49-4117-B09D-BFC7723D7F6F}"/>
              </a:ext>
            </a:extLst>
          </p:cNvPr>
          <p:cNvSpPr txBox="1"/>
          <p:nvPr/>
        </p:nvSpPr>
        <p:spPr>
          <a:xfrm>
            <a:off x="4122657" y="4194344"/>
            <a:ext cx="1208857"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DE" sz="16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absorbieren</a:t>
            </a:r>
            <a:br>
              <a:rPr kumimoji="0" lang="de-DE" sz="1600" b="1" i="0" u="none" strike="noStrike" kern="1200" cap="none" spc="0" normalizeH="0" baseline="0" noProof="0" dirty="0">
                <a:ln>
                  <a:noFill/>
                </a:ln>
                <a:solidFill>
                  <a:prstClr val="white"/>
                </a:solidFill>
                <a:effectLst/>
                <a:uLnTx/>
                <a:uFillTx/>
                <a:latin typeface="Calibri"/>
                <a:ea typeface="+mn-ea"/>
                <a:cs typeface="+mn-cs"/>
              </a:rPr>
            </a:br>
            <a:r>
              <a:rPr kumimoji="0" lang="de-DE" sz="1600" b="1" i="0" u="none" strike="noStrike" kern="1200" cap="none" spc="0" normalizeH="0" baseline="0" noProof="0" dirty="0">
                <a:ln>
                  <a:noFill/>
                </a:ln>
                <a:solidFill>
                  <a:prstClr val="white"/>
                </a:solidFill>
                <a:effectLst/>
                <a:uLnTx/>
                <a:uFillTx/>
                <a:latin typeface="Calibri"/>
                <a:ea typeface="+mn-ea"/>
                <a:cs typeface="+mn-cs"/>
              </a:rPr>
              <a:t>die Ozeane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AutoShape 278">
            <a:extLst>
              <a:ext uri="{FF2B5EF4-FFF2-40B4-BE49-F238E27FC236}">
                <a16:creationId xmlns:a16="http://schemas.microsoft.com/office/drawing/2014/main" id="{107066F0-89D1-9134-99F5-82018501BDED}"/>
              </a:ext>
            </a:extLst>
          </p:cNvPr>
          <p:cNvSpPr>
            <a:spLocks noChangeArrowheads="1"/>
          </p:cNvSpPr>
          <p:nvPr/>
        </p:nvSpPr>
        <p:spPr bwMode="auto">
          <a:xfrm>
            <a:off x="6871854" y="3257991"/>
            <a:ext cx="1257287" cy="1143000"/>
          </a:xfrm>
          <a:prstGeom prst="can">
            <a:avLst>
              <a:gd name="adj" fmla="val 25000"/>
            </a:avLst>
          </a:prstGeom>
          <a:solidFill>
            <a:schemeClr val="accent3">
              <a:alpha val="50000"/>
            </a:scheme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alibri"/>
                <a:ea typeface="+mn-ea"/>
                <a:cs typeface="+mn-cs"/>
              </a:rPr>
              <a:t>-11,7</a:t>
            </a:r>
            <a:br>
              <a:rPr kumimoji="0" lang="de-DE" sz="2000" b="0" i="0" u="none" strike="noStrike" kern="1200" cap="none" spc="0" normalizeH="0" baseline="0" noProof="0" dirty="0">
                <a:ln>
                  <a:noFill/>
                </a:ln>
                <a:solidFill>
                  <a:prstClr val="white"/>
                </a:solidFill>
                <a:effectLst/>
                <a:uLnTx/>
                <a:uFillTx/>
                <a:latin typeface="Calibri"/>
                <a:ea typeface="+mn-ea"/>
                <a:cs typeface="+mn-cs"/>
              </a:rPr>
            </a:br>
            <a:r>
              <a:rPr kumimoji="0" lang="de-DE" sz="2000" b="0" i="0" u="none" strike="noStrike" kern="1200" cap="none" spc="0" normalizeH="0" baseline="0" noProof="0" dirty="0">
                <a:ln>
                  <a:noFill/>
                </a:ln>
                <a:solidFill>
                  <a:prstClr val="white"/>
                </a:solidFill>
                <a:effectLst/>
                <a:uLnTx/>
                <a:uFillTx/>
                <a:latin typeface="Calibri"/>
                <a:ea typeface="+mn-ea"/>
                <a:cs typeface="+mn-cs"/>
              </a:rPr>
              <a:t> </a:t>
            </a:r>
            <a:r>
              <a:rPr kumimoji="0" lang="de-DE" sz="2000" b="0" i="0" u="none" strike="noStrike" kern="1200" cap="none" spc="0" normalizeH="0" baseline="0" noProof="0" dirty="0" err="1">
                <a:ln>
                  <a:noFill/>
                </a:ln>
                <a:solidFill>
                  <a:prstClr val="white"/>
                </a:solidFill>
                <a:effectLst/>
                <a:uLnTx/>
                <a:uFillTx/>
                <a:latin typeface="Calibri"/>
                <a:ea typeface="+mn-ea"/>
                <a:cs typeface="+mn-cs"/>
              </a:rPr>
              <a:t>Gt</a:t>
            </a:r>
            <a:r>
              <a:rPr kumimoji="0" lang="de-DE" sz="2000" b="0" i="0" u="none" strike="noStrike" kern="1200" cap="none" spc="0" normalizeH="0" baseline="0" noProof="0" dirty="0">
                <a:ln>
                  <a:noFill/>
                </a:ln>
                <a:solidFill>
                  <a:prstClr val="white"/>
                </a:solidFill>
                <a:effectLst/>
                <a:uLnTx/>
                <a:uFillTx/>
                <a:latin typeface="Calibri"/>
                <a:ea typeface="+mn-ea"/>
                <a:cs typeface="+mn-cs"/>
              </a:rPr>
              <a:t> </a:t>
            </a:r>
            <a:r>
              <a:rPr kumimoji="0" lang="de-DE" sz="2000" b="1" i="0" u="none" strike="noStrike" kern="1200" cap="none" spc="0" normalizeH="0" baseline="0" noProof="0" dirty="0">
                <a:ln>
                  <a:noFill/>
                </a:ln>
                <a:solidFill>
                  <a:prstClr val="white"/>
                </a:solidFill>
                <a:effectLst/>
                <a:uLnTx/>
                <a:uFillTx/>
                <a:latin typeface="Calibri"/>
                <a:ea typeface="+mn-ea"/>
                <a:cs typeface="+mn-cs"/>
              </a:rPr>
              <a:t>CO</a:t>
            </a:r>
            <a:r>
              <a:rPr kumimoji="0" lang="de-DE" sz="2000" b="1" i="0" u="none" strike="noStrike" kern="1200" cap="none" spc="0" normalizeH="0" baseline="-25000" noProof="0" dirty="0">
                <a:ln>
                  <a:noFill/>
                </a:ln>
                <a:solidFill>
                  <a:prstClr val="white"/>
                </a:solidFill>
                <a:effectLst/>
                <a:uLnTx/>
                <a:uFillTx/>
                <a:latin typeface="Calibri"/>
                <a:ea typeface="+mn-ea"/>
                <a:cs typeface="+mn-cs"/>
              </a:rPr>
              <a:t>2</a:t>
            </a:r>
            <a:endParaRPr kumimoji="0" lang="de-DE"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feld 11">
            <a:extLst>
              <a:ext uri="{FF2B5EF4-FFF2-40B4-BE49-F238E27FC236}">
                <a16:creationId xmlns:a16="http://schemas.microsoft.com/office/drawing/2014/main" id="{0BDCAD60-BED0-C725-2EEA-2E01142BB1E9}"/>
              </a:ext>
            </a:extLst>
          </p:cNvPr>
          <p:cNvSpPr txBox="1"/>
          <p:nvPr/>
        </p:nvSpPr>
        <p:spPr>
          <a:xfrm>
            <a:off x="6903431" y="4273039"/>
            <a:ext cx="1222707"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absorbieren</a:t>
            </a:r>
            <a:br>
              <a:rPr kumimoji="0" lang="de-DE" sz="1600" b="1" i="0" u="none" strike="noStrike" kern="1200" cap="none" spc="0" normalizeH="0" baseline="0" noProof="0" dirty="0">
                <a:ln>
                  <a:noFill/>
                </a:ln>
                <a:solidFill>
                  <a:prstClr val="black"/>
                </a:solidFill>
                <a:effectLst/>
                <a:uLnTx/>
                <a:uFillTx/>
                <a:latin typeface="Calibri"/>
                <a:ea typeface="+mn-ea"/>
                <a:cs typeface="+mn-cs"/>
              </a:rPr>
            </a:br>
            <a:r>
              <a:rPr kumimoji="0" lang="de-DE" sz="1600" b="1" i="0" u="none" strike="noStrike" kern="1200" cap="none" spc="0" normalizeH="0" baseline="0" noProof="0" dirty="0">
                <a:ln>
                  <a:noFill/>
                </a:ln>
                <a:solidFill>
                  <a:prstClr val="black"/>
                </a:solidFill>
                <a:effectLst/>
                <a:uLnTx/>
                <a:uFillTx/>
                <a:latin typeface="Calibri"/>
                <a:ea typeface="+mn-ea"/>
                <a:cs typeface="+mn-cs"/>
              </a:rPr>
              <a:t>die Pflanzen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180-Grad-Pfeil 12">
            <a:extLst>
              <a:ext uri="{FF2B5EF4-FFF2-40B4-BE49-F238E27FC236}">
                <a16:creationId xmlns:a16="http://schemas.microsoft.com/office/drawing/2014/main" id="{75D58305-ABC6-E9B6-769D-0B448F991A7E}"/>
              </a:ext>
            </a:extLst>
          </p:cNvPr>
          <p:cNvSpPr/>
          <p:nvPr/>
        </p:nvSpPr>
        <p:spPr>
          <a:xfrm>
            <a:off x="6399485" y="2346959"/>
            <a:ext cx="1452238" cy="1452572"/>
          </a:xfrm>
          <a:prstGeom prst="uturnArrow">
            <a:avLst/>
          </a:prstGeom>
          <a:solidFill>
            <a:srgbClr val="FF4C41">
              <a:alpha val="50000"/>
            </a:srgbClr>
          </a:solid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a:ea typeface="+mn-ea"/>
              <a:cs typeface="+mn-cs"/>
            </a:endParaRPr>
          </a:p>
        </p:txBody>
      </p:sp>
      <p:sp>
        <p:nvSpPr>
          <p:cNvPr id="20" name="AutoShape 278">
            <a:extLst>
              <a:ext uri="{FF2B5EF4-FFF2-40B4-BE49-F238E27FC236}">
                <a16:creationId xmlns:a16="http://schemas.microsoft.com/office/drawing/2014/main" id="{A1BF8C67-F2DC-71E0-6B3D-22C3711998E1}"/>
              </a:ext>
            </a:extLst>
          </p:cNvPr>
          <p:cNvSpPr>
            <a:spLocks noChangeArrowheads="1"/>
          </p:cNvSpPr>
          <p:nvPr/>
        </p:nvSpPr>
        <p:spPr bwMode="auto">
          <a:xfrm>
            <a:off x="811089" y="3658659"/>
            <a:ext cx="1486242" cy="1677310"/>
          </a:xfrm>
          <a:prstGeom prst="can">
            <a:avLst>
              <a:gd name="adj" fmla="val 25000"/>
            </a:avLst>
          </a:prstGeom>
          <a:no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1F497D"/>
                </a:solidFill>
                <a:effectLst/>
                <a:uLnTx/>
                <a:uFillTx/>
                <a:latin typeface="Calibri"/>
                <a:ea typeface="+mn-ea"/>
                <a:cs typeface="+mn-cs"/>
              </a:rPr>
              <a:t>-10,5</a:t>
            </a:r>
            <a:br>
              <a:rPr kumimoji="0" lang="de-DE" sz="3200" b="1" i="0" u="none" strike="noStrike" kern="1200" cap="none" spc="0" normalizeH="0" baseline="0" noProof="0" dirty="0">
                <a:ln>
                  <a:noFill/>
                </a:ln>
                <a:solidFill>
                  <a:srgbClr val="1F497D"/>
                </a:solidFill>
                <a:effectLst/>
                <a:uLnTx/>
                <a:uFillTx/>
                <a:latin typeface="Calibri"/>
                <a:ea typeface="+mn-ea"/>
                <a:cs typeface="+mn-cs"/>
              </a:rPr>
            </a:br>
            <a:r>
              <a:rPr kumimoji="0" lang="de-DE" sz="3200" b="1" i="0" u="none" strike="noStrike" kern="1200" cap="none" spc="0" normalizeH="0" baseline="0" noProof="0" dirty="0">
                <a:ln>
                  <a:noFill/>
                </a:ln>
                <a:solidFill>
                  <a:srgbClr val="1F497D"/>
                </a:solidFill>
                <a:effectLst/>
                <a:uLnTx/>
                <a:uFillTx/>
                <a:latin typeface="Calibri"/>
                <a:ea typeface="+mn-ea"/>
                <a:cs typeface="+mn-cs"/>
              </a:rPr>
              <a:t> </a:t>
            </a:r>
            <a:r>
              <a:rPr kumimoji="0" lang="de-DE" sz="3200" b="1" i="0" u="none" strike="noStrike" kern="1200" cap="none" spc="0" normalizeH="0" baseline="0" noProof="0" dirty="0" err="1">
                <a:ln>
                  <a:noFill/>
                </a:ln>
                <a:solidFill>
                  <a:srgbClr val="1F497D"/>
                </a:solidFill>
                <a:effectLst/>
                <a:uLnTx/>
                <a:uFillTx/>
                <a:latin typeface="Calibri"/>
                <a:ea typeface="+mn-ea"/>
                <a:cs typeface="+mn-cs"/>
              </a:rPr>
              <a:t>Gt</a:t>
            </a:r>
            <a:r>
              <a:rPr kumimoji="0" lang="de-DE" sz="3200" b="1" i="0" u="none" strike="noStrike" kern="1200" cap="none" spc="0" normalizeH="0" baseline="0" noProof="0" dirty="0">
                <a:ln>
                  <a:noFill/>
                </a:ln>
                <a:solidFill>
                  <a:srgbClr val="1F497D"/>
                </a:solidFill>
                <a:effectLst/>
                <a:uLnTx/>
                <a:uFillTx/>
                <a:latin typeface="Calibri"/>
                <a:ea typeface="+mn-ea"/>
                <a:cs typeface="+mn-cs"/>
              </a:rPr>
              <a:t> </a:t>
            </a:r>
            <a:br>
              <a:rPr kumimoji="0" lang="de-DE" sz="3200" b="1" i="0" u="none" strike="noStrike" kern="1200" cap="none" spc="0" normalizeH="0" baseline="0" noProof="0" dirty="0">
                <a:ln>
                  <a:noFill/>
                </a:ln>
                <a:solidFill>
                  <a:srgbClr val="1F497D"/>
                </a:solidFill>
                <a:effectLst/>
                <a:uLnTx/>
                <a:uFillTx/>
                <a:latin typeface="Calibri"/>
                <a:ea typeface="+mn-ea"/>
                <a:cs typeface="+mn-cs"/>
              </a:rPr>
            </a:br>
            <a:r>
              <a:rPr kumimoji="0" lang="de-DE" sz="3200" b="1" i="0" u="none" strike="noStrike" kern="1200" cap="none" spc="0" normalizeH="0" baseline="0" noProof="0" dirty="0">
                <a:ln>
                  <a:noFill/>
                </a:ln>
                <a:solidFill>
                  <a:srgbClr val="1F497D"/>
                </a:solidFill>
                <a:effectLst/>
                <a:uLnTx/>
                <a:uFillTx/>
                <a:latin typeface="Calibri"/>
                <a:ea typeface="+mn-ea"/>
                <a:cs typeface="+mn-cs"/>
              </a:rPr>
              <a:t>CO</a:t>
            </a:r>
            <a:r>
              <a:rPr kumimoji="0" lang="de-DE" sz="3200" b="1" i="0" u="none" strike="noStrike" kern="1200" cap="none" spc="0" normalizeH="0" baseline="-25000" noProof="0" dirty="0">
                <a:ln>
                  <a:noFill/>
                </a:ln>
                <a:solidFill>
                  <a:srgbClr val="1F497D"/>
                </a:solidFill>
                <a:effectLst/>
                <a:uLnTx/>
                <a:uFillTx/>
                <a:latin typeface="Calibri"/>
                <a:ea typeface="+mn-ea"/>
                <a:cs typeface="+mn-cs"/>
              </a:rPr>
              <a:t>2</a:t>
            </a:r>
            <a:endParaRPr kumimoji="0" lang="de-DE" sz="3200" b="1" i="0" u="none" strike="noStrike" kern="1200" cap="none" spc="0" normalizeH="0" baseline="0" noProof="0" dirty="0">
              <a:ln>
                <a:noFill/>
              </a:ln>
              <a:solidFill>
                <a:srgbClr val="1F497D"/>
              </a:solidFill>
              <a:effectLst/>
              <a:uLnTx/>
              <a:uFillTx/>
              <a:latin typeface="Calibri"/>
              <a:ea typeface="+mn-ea"/>
              <a:cs typeface="+mn-cs"/>
            </a:endParaRPr>
          </a:p>
        </p:txBody>
      </p:sp>
      <p:sp>
        <p:nvSpPr>
          <p:cNvPr id="24" name="AutoShape 278">
            <a:extLst>
              <a:ext uri="{FF2B5EF4-FFF2-40B4-BE49-F238E27FC236}">
                <a16:creationId xmlns:a16="http://schemas.microsoft.com/office/drawing/2014/main" id="{B3460407-6933-4ED8-7F1A-A9CE1EBE43CC}"/>
              </a:ext>
            </a:extLst>
          </p:cNvPr>
          <p:cNvSpPr>
            <a:spLocks noChangeArrowheads="1"/>
          </p:cNvSpPr>
          <p:nvPr/>
        </p:nvSpPr>
        <p:spPr bwMode="auto">
          <a:xfrm>
            <a:off x="10049545" y="3730097"/>
            <a:ext cx="1486242" cy="1677310"/>
          </a:xfrm>
          <a:prstGeom prst="can">
            <a:avLst>
              <a:gd name="adj" fmla="val 25000"/>
            </a:avLst>
          </a:prstGeom>
          <a:noFill/>
          <a:ln w="3810">
            <a:noFill/>
            <a:round/>
            <a:headEnd/>
            <a:tailEnd/>
          </a:ln>
          <a:effectLst/>
        </p:spPr>
        <p:txBody>
          <a:bodyPr wrap="none" lIns="36000" tIns="0" rIns="36000" bIns="36000"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800" b="1" i="0" u="none" strike="noStrike" kern="1200" cap="none" spc="0" normalizeH="0" baseline="0" noProof="0" dirty="0">
                <a:ln>
                  <a:noFill/>
                </a:ln>
                <a:solidFill>
                  <a:srgbClr val="9BBB59"/>
                </a:solidFill>
                <a:effectLst/>
                <a:uLnTx/>
                <a:uFillTx/>
                <a:latin typeface="Calibri"/>
                <a:ea typeface="+mn-ea"/>
                <a:cs typeface="+mn-cs"/>
              </a:rPr>
              <a:t>-11,7</a:t>
            </a:r>
            <a:br>
              <a:rPr kumimoji="0" lang="de-DE" sz="3800" b="1" i="0" u="none" strike="noStrike" kern="1200" cap="none" spc="0" normalizeH="0" baseline="0" noProof="0" dirty="0">
                <a:ln>
                  <a:noFill/>
                </a:ln>
                <a:solidFill>
                  <a:srgbClr val="9BBB59"/>
                </a:solidFill>
                <a:effectLst/>
                <a:uLnTx/>
                <a:uFillTx/>
                <a:latin typeface="Calibri"/>
                <a:ea typeface="+mn-ea"/>
                <a:cs typeface="+mn-cs"/>
              </a:rPr>
            </a:br>
            <a:r>
              <a:rPr kumimoji="0" lang="de-DE" sz="3800" b="1" i="0" u="none" strike="noStrike" kern="1200" cap="none" spc="0" normalizeH="0" baseline="0" noProof="0" dirty="0">
                <a:ln>
                  <a:noFill/>
                </a:ln>
                <a:solidFill>
                  <a:srgbClr val="9BBB59"/>
                </a:solidFill>
                <a:effectLst/>
                <a:uLnTx/>
                <a:uFillTx/>
                <a:latin typeface="Calibri"/>
                <a:ea typeface="+mn-ea"/>
                <a:cs typeface="+mn-cs"/>
              </a:rPr>
              <a:t> </a:t>
            </a:r>
            <a:r>
              <a:rPr kumimoji="0" lang="de-DE" sz="3800" b="1" i="0" u="none" strike="noStrike" kern="1200" cap="none" spc="0" normalizeH="0" baseline="0" noProof="0" dirty="0" err="1">
                <a:ln>
                  <a:noFill/>
                </a:ln>
                <a:solidFill>
                  <a:srgbClr val="9BBB59"/>
                </a:solidFill>
                <a:effectLst/>
                <a:uLnTx/>
                <a:uFillTx/>
                <a:latin typeface="Calibri"/>
                <a:ea typeface="+mn-ea"/>
                <a:cs typeface="+mn-cs"/>
              </a:rPr>
              <a:t>Gt</a:t>
            </a:r>
            <a:r>
              <a:rPr kumimoji="0" lang="de-DE" sz="3800" b="1" i="0" u="none" strike="noStrike" kern="1200" cap="none" spc="0" normalizeH="0" baseline="0" noProof="0" dirty="0">
                <a:ln>
                  <a:noFill/>
                </a:ln>
                <a:solidFill>
                  <a:srgbClr val="9BBB59"/>
                </a:solidFill>
                <a:effectLst/>
                <a:uLnTx/>
                <a:uFillTx/>
                <a:latin typeface="Calibri"/>
                <a:ea typeface="+mn-ea"/>
                <a:cs typeface="+mn-cs"/>
              </a:rPr>
              <a:t> </a:t>
            </a:r>
            <a:br>
              <a:rPr kumimoji="0" lang="de-DE" sz="3800" b="1" i="0" u="none" strike="noStrike" kern="1200" cap="none" spc="0" normalizeH="0" baseline="0" noProof="0" dirty="0">
                <a:ln>
                  <a:noFill/>
                </a:ln>
                <a:solidFill>
                  <a:srgbClr val="9BBB59"/>
                </a:solidFill>
                <a:effectLst/>
                <a:uLnTx/>
                <a:uFillTx/>
                <a:latin typeface="Calibri"/>
                <a:ea typeface="+mn-ea"/>
                <a:cs typeface="+mn-cs"/>
              </a:rPr>
            </a:br>
            <a:r>
              <a:rPr kumimoji="0" lang="de-DE" sz="3800" b="1" i="0" u="none" strike="noStrike" kern="1200" cap="none" spc="0" normalizeH="0" baseline="0" noProof="0" dirty="0">
                <a:ln>
                  <a:noFill/>
                </a:ln>
                <a:solidFill>
                  <a:srgbClr val="9BBB59"/>
                </a:solidFill>
                <a:effectLst/>
                <a:uLnTx/>
                <a:uFillTx/>
                <a:latin typeface="Calibri"/>
                <a:ea typeface="+mn-ea"/>
                <a:cs typeface="+mn-cs"/>
              </a:rPr>
              <a:t>CO</a:t>
            </a:r>
            <a:r>
              <a:rPr kumimoji="0" lang="de-DE" sz="3800" b="1" i="0" u="none" strike="noStrike" kern="1200" cap="none" spc="0" normalizeH="0" baseline="-25000" noProof="0" dirty="0">
                <a:ln>
                  <a:noFill/>
                </a:ln>
                <a:solidFill>
                  <a:srgbClr val="9BBB59"/>
                </a:solidFill>
                <a:effectLst/>
                <a:uLnTx/>
                <a:uFillTx/>
                <a:latin typeface="Calibri"/>
                <a:ea typeface="+mn-ea"/>
                <a:cs typeface="+mn-cs"/>
              </a:rPr>
              <a:t>2</a:t>
            </a:r>
            <a:endParaRPr kumimoji="0" lang="de-DE" sz="3800" b="1" i="0" u="none" strike="noStrike" kern="1200" cap="none" spc="0" normalizeH="0" baseline="0" noProof="0" dirty="0">
              <a:ln>
                <a:noFill/>
              </a:ln>
              <a:solidFill>
                <a:srgbClr val="9BBB59"/>
              </a:solidFill>
              <a:effectLst/>
              <a:uLnTx/>
              <a:uFillTx/>
              <a:latin typeface="Calibri"/>
              <a:ea typeface="+mn-ea"/>
              <a:cs typeface="+mn-cs"/>
            </a:endParaRPr>
          </a:p>
        </p:txBody>
      </p:sp>
      <p:sp>
        <p:nvSpPr>
          <p:cNvPr id="23" name="Textfeld 22">
            <a:extLst>
              <a:ext uri="{FF2B5EF4-FFF2-40B4-BE49-F238E27FC236}">
                <a16:creationId xmlns:a16="http://schemas.microsoft.com/office/drawing/2014/main" id="{2273FFF2-B374-4BBE-B9DB-E70AFA1B8A6A}"/>
              </a:ext>
            </a:extLst>
          </p:cNvPr>
          <p:cNvSpPr txBox="1"/>
          <p:nvPr/>
        </p:nvSpPr>
        <p:spPr>
          <a:xfrm>
            <a:off x="2998207" y="6509881"/>
            <a:ext cx="3456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a:ln>
                  <a:noFill/>
                </a:ln>
                <a:solidFill>
                  <a:prstClr val="black"/>
                </a:solidFill>
                <a:effectLst/>
                <a:uLnTx/>
                <a:uFillTx/>
                <a:latin typeface="Calibri"/>
                <a:ea typeface="+mn-ea"/>
                <a:cs typeface="+mn-cs"/>
              </a:rPr>
              <a:t>*Grafische Darstellung vereinfacht </a:t>
            </a:r>
          </a:p>
        </p:txBody>
      </p:sp>
    </p:spTree>
    <p:extLst>
      <p:ext uri="{BB962C8B-B14F-4D97-AF65-F5344CB8AC3E}">
        <p14:creationId xmlns:p14="http://schemas.microsoft.com/office/powerpoint/2010/main" val="258404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11" grpId="0" animBg="1"/>
      <p:bldP spid="12" grpId="0"/>
      <p:bldP spid="13" grpId="0" animBg="1"/>
      <p:bldP spid="20"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34B388-4AB4-0198-31A4-D0DED3FEE7B1}"/>
              </a:ext>
            </a:extLst>
          </p:cNvPr>
          <p:cNvSpPr txBox="1">
            <a:spLocks/>
          </p:cNvSpPr>
          <p:nvPr/>
        </p:nvSpPr>
        <p:spPr>
          <a:xfrm>
            <a:off x="377370" y="143120"/>
            <a:ext cx="11226705" cy="97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2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t>Der realistische Weg zur CO</a:t>
            </a:r>
            <a:r>
              <a:rPr kumimoji="0" lang="de-DE" sz="3200" b="1" i="0" u="none" strike="noStrike" kern="1200" cap="none" spc="0" normalizeH="0" baseline="-25000" noProof="0" dirty="0">
                <a:ln>
                  <a:noFill/>
                </a:ln>
                <a:solidFill>
                  <a:schemeClr val="bg1"/>
                </a:solidFill>
                <a:effectLst/>
                <a:uLnTx/>
                <a:uFillTx/>
                <a:latin typeface="Calibri" panose="020F0502020204030204" pitchFamily="34" charset="0"/>
                <a:ea typeface="+mj-ea"/>
                <a:cs typeface="Calibri" panose="020F0502020204030204" pitchFamily="34" charset="0"/>
              </a:rPr>
              <a:t>2</a:t>
            </a:r>
            <a:r>
              <a:rPr kumimoji="0" lang="de-DE" sz="32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t>-Minderung findet sich </a:t>
            </a:r>
            <a:br>
              <a:rPr kumimoji="0" lang="de-DE" sz="32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br>
            <a:r>
              <a:rPr kumimoji="0" lang="de-DE" sz="3200" b="1"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t>im Pariser Klimaabkommen von 2015</a:t>
            </a:r>
          </a:p>
        </p:txBody>
      </p:sp>
      <p:sp>
        <p:nvSpPr>
          <p:cNvPr id="8" name="Rechteck 7">
            <a:extLst>
              <a:ext uri="{FF2B5EF4-FFF2-40B4-BE49-F238E27FC236}">
                <a16:creationId xmlns:a16="http://schemas.microsoft.com/office/drawing/2014/main" id="{94E8452D-5204-BA48-01E6-2DB48DC3562D}"/>
              </a:ext>
            </a:extLst>
          </p:cNvPr>
          <p:cNvSpPr/>
          <p:nvPr/>
        </p:nvSpPr>
        <p:spPr>
          <a:xfrm>
            <a:off x="2675378" y="1285095"/>
            <a:ext cx="4199983" cy="477311"/>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Artikel 4 des Pariser Klimaabkommens</a:t>
            </a:r>
          </a:p>
        </p:txBody>
      </p:sp>
      <p:pic>
        <p:nvPicPr>
          <p:cNvPr id="13" name="Grafik 12">
            <a:extLst>
              <a:ext uri="{FF2B5EF4-FFF2-40B4-BE49-F238E27FC236}">
                <a16:creationId xmlns:a16="http://schemas.microsoft.com/office/drawing/2014/main" id="{AAE90C39-7042-D8D5-1CE7-89AC0D6A86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845675" y="181849"/>
            <a:ext cx="928123" cy="1499277"/>
          </a:xfrm>
          <a:prstGeom prst="rect">
            <a:avLst/>
          </a:prstGeom>
        </p:spPr>
      </p:pic>
      <p:grpSp>
        <p:nvGrpSpPr>
          <p:cNvPr id="30" name="Gruppieren 29">
            <a:extLst>
              <a:ext uri="{FF2B5EF4-FFF2-40B4-BE49-F238E27FC236}">
                <a16:creationId xmlns:a16="http://schemas.microsoft.com/office/drawing/2014/main" id="{0FA49F0E-7A1B-E619-1036-48D2FEE03B33}"/>
              </a:ext>
            </a:extLst>
          </p:cNvPr>
          <p:cNvGrpSpPr/>
          <p:nvPr/>
        </p:nvGrpSpPr>
        <p:grpSpPr>
          <a:xfrm>
            <a:off x="254000" y="1863382"/>
            <a:ext cx="2289634" cy="4708892"/>
            <a:chOff x="254000" y="1710982"/>
            <a:chExt cx="2289634" cy="4708892"/>
          </a:xfrm>
        </p:grpSpPr>
        <p:sp>
          <p:nvSpPr>
            <p:cNvPr id="16" name="Richtungspfeil 15">
              <a:extLst>
                <a:ext uri="{FF2B5EF4-FFF2-40B4-BE49-F238E27FC236}">
                  <a16:creationId xmlns:a16="http://schemas.microsoft.com/office/drawing/2014/main" id="{74280CEB-E828-8926-547E-97B4D682BD96}"/>
                </a:ext>
              </a:extLst>
            </p:cNvPr>
            <p:cNvSpPr/>
            <p:nvPr/>
          </p:nvSpPr>
          <p:spPr>
            <a:xfrm>
              <a:off x="254000" y="1710982"/>
              <a:ext cx="2257705" cy="4708892"/>
            </a:xfrm>
            <a:prstGeom prst="homePlate">
              <a:avLst>
                <a:gd name="adj" fmla="val 25964"/>
              </a:avLst>
            </a:prstGeom>
            <a:solidFill>
              <a:schemeClr val="tx2"/>
            </a:solidFill>
            <a:ln w="12700" cap="flat" cmpd="sng" algn="ctr">
              <a:noFill/>
              <a:prstDash val="solid"/>
              <a:round/>
              <a:headEnd type="none" w="med" len="med"/>
              <a:tailEnd type="none" w="med" len="med"/>
            </a:ln>
            <a:effectLst>
              <a:outerShdw blurRad="50800" dist="762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133" b="1"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53">
              <a:extLst>
                <a:ext uri="{FF2B5EF4-FFF2-40B4-BE49-F238E27FC236}">
                  <a16:creationId xmlns:a16="http://schemas.microsoft.com/office/drawing/2014/main" id="{BE34790B-069B-A2D8-ECA8-F8E9D41F66EB}"/>
                </a:ext>
              </a:extLst>
            </p:cNvPr>
            <p:cNvSpPr>
              <a:spLocks noChangeArrowheads="1"/>
            </p:cNvSpPr>
            <p:nvPr/>
          </p:nvSpPr>
          <p:spPr bwMode="auto">
            <a:xfrm>
              <a:off x="285929" y="3388428"/>
              <a:ext cx="2257705" cy="1196298"/>
            </a:xfrm>
            <a:prstGeom prst="rect">
              <a:avLst/>
            </a:prstGeom>
            <a:noFill/>
            <a:ln w="3175">
              <a:noFill/>
            </a:ln>
          </p:spPr>
          <p:txBody>
            <a:bodyPr lIns="72000" tIns="72000" rIns="72000" bIns="72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Calibri"/>
                  <a:ea typeface="+mn-ea"/>
                  <a:cs typeface="+mn-cs"/>
                </a:rPr>
                <a:t>"Die Vertragsparteien sind bestrebt... </a:t>
              </a:r>
            </a:p>
          </p:txBody>
        </p:sp>
      </p:grpSp>
      <p:grpSp>
        <p:nvGrpSpPr>
          <p:cNvPr id="22" name="Gruppieren 21">
            <a:extLst>
              <a:ext uri="{FF2B5EF4-FFF2-40B4-BE49-F238E27FC236}">
                <a16:creationId xmlns:a16="http://schemas.microsoft.com/office/drawing/2014/main" id="{B0FACDF4-7019-4522-898E-A20C3C7FBFAE}"/>
              </a:ext>
            </a:extLst>
          </p:cNvPr>
          <p:cNvGrpSpPr/>
          <p:nvPr/>
        </p:nvGrpSpPr>
        <p:grpSpPr>
          <a:xfrm>
            <a:off x="2675378" y="1863382"/>
            <a:ext cx="4199983" cy="2274400"/>
            <a:chOff x="2941597" y="1710982"/>
            <a:chExt cx="4199983" cy="2274400"/>
          </a:xfrm>
        </p:grpSpPr>
        <p:sp>
          <p:nvSpPr>
            <p:cNvPr id="15" name="Rechteck 14">
              <a:extLst>
                <a:ext uri="{FF2B5EF4-FFF2-40B4-BE49-F238E27FC236}">
                  <a16:creationId xmlns:a16="http://schemas.microsoft.com/office/drawing/2014/main" id="{B93296C6-56E8-C36C-5552-EC2EE93D2673}"/>
                </a:ext>
              </a:extLst>
            </p:cNvPr>
            <p:cNvSpPr/>
            <p:nvPr/>
          </p:nvSpPr>
          <p:spPr>
            <a:xfrm>
              <a:off x="2941597" y="1710982"/>
              <a:ext cx="4199983" cy="2274400"/>
            </a:xfrm>
            <a:prstGeom prst="rect">
              <a:avLst/>
            </a:prstGeom>
            <a:solidFill>
              <a:schemeClr val="bg1">
                <a:lumMod val="95000"/>
              </a:schemeClr>
            </a:solidFill>
            <a:ln w="12700" cap="flat" cmpd="sng" algn="ctr">
              <a:noFill/>
              <a:prstDash val="solid"/>
              <a:round/>
              <a:headEnd type="none" w="med" len="med"/>
              <a:tailEnd type="none" w="med" len="med"/>
            </a:ln>
            <a:effectLst>
              <a:outerShdw blurRad="50800" dist="762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133" b="1"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53">
              <a:extLst>
                <a:ext uri="{FF2B5EF4-FFF2-40B4-BE49-F238E27FC236}">
                  <a16:creationId xmlns:a16="http://schemas.microsoft.com/office/drawing/2014/main" id="{BA3ED891-473D-DEB5-B215-4106EC17A6CC}"/>
                </a:ext>
              </a:extLst>
            </p:cNvPr>
            <p:cNvSpPr>
              <a:spLocks noChangeArrowheads="1"/>
            </p:cNvSpPr>
            <p:nvPr/>
          </p:nvSpPr>
          <p:spPr bwMode="auto">
            <a:xfrm>
              <a:off x="3279723" y="2131565"/>
              <a:ext cx="3640115" cy="1683198"/>
            </a:xfrm>
            <a:prstGeom prst="rect">
              <a:avLst/>
            </a:prstGeom>
            <a:noFill/>
            <a:ln w="3175">
              <a:noFill/>
            </a:ln>
          </p:spPr>
          <p:txBody>
            <a:bodyPr lIns="72000" tIns="72000" rIns="72000" bIns="72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a:ea typeface="+mn-ea"/>
                  <a:cs typeface="+mn-cs"/>
                </a:rPr>
                <a:t>... in der zweiten Hälfte dieses Jahrhunderts...</a:t>
              </a:r>
              <a:br>
                <a:rPr kumimoji="0" lang="de-DE" sz="2400" b="0" i="0" u="none" strike="noStrike" kern="1200" cap="none" spc="0" normalizeH="0" baseline="0" noProof="0" dirty="0">
                  <a:ln>
                    <a:noFill/>
                  </a:ln>
                  <a:solidFill>
                    <a:prstClr val="black"/>
                  </a:solidFill>
                  <a:effectLst/>
                  <a:uLnTx/>
                  <a:uFillTx/>
                  <a:latin typeface="Calibri"/>
                  <a:ea typeface="+mn-ea"/>
                  <a:cs typeface="+mn-cs"/>
                </a:rPr>
              </a:br>
              <a:br>
                <a:rPr kumimoji="0" lang="de-DE" sz="1600" b="0" i="0" u="none" strike="noStrike" kern="1200" cap="none" spc="0" normalizeH="0" baseline="0" noProof="0" dirty="0">
                  <a:ln>
                    <a:noFill/>
                  </a:ln>
                  <a:solidFill>
                    <a:prstClr val="black"/>
                  </a:solidFill>
                  <a:effectLst/>
                  <a:uLnTx/>
                  <a:uFillTx/>
                  <a:latin typeface="Calibri"/>
                  <a:ea typeface="+mn-ea"/>
                  <a:cs typeface="+mn-cs"/>
                </a:rPr>
              </a:br>
              <a:r>
                <a:rPr kumimoji="0" lang="de-DE" sz="2400" b="0" i="0" u="none" strike="noStrike" kern="1200" cap="none" spc="0" normalizeH="0" baseline="0" noProof="0" dirty="0">
                  <a:ln>
                    <a:noFill/>
                  </a:ln>
                  <a:solidFill>
                    <a:prstClr val="black"/>
                  </a:solidFill>
                  <a:effectLst/>
                  <a:uLnTx/>
                  <a:uFillTx/>
                  <a:latin typeface="Calibri"/>
                  <a:ea typeface="+mn-ea"/>
                  <a:cs typeface="+mn-cs"/>
                </a:rPr>
                <a:t>( und nicht 2045)</a:t>
              </a:r>
            </a:p>
          </p:txBody>
        </p:sp>
      </p:grpSp>
      <p:grpSp>
        <p:nvGrpSpPr>
          <p:cNvPr id="9" name="Gruppieren 8">
            <a:extLst>
              <a:ext uri="{FF2B5EF4-FFF2-40B4-BE49-F238E27FC236}">
                <a16:creationId xmlns:a16="http://schemas.microsoft.com/office/drawing/2014/main" id="{77402DE1-C58B-B1E1-D764-E6F7C025A1FA}"/>
              </a:ext>
            </a:extLst>
          </p:cNvPr>
          <p:cNvGrpSpPr/>
          <p:nvPr/>
        </p:nvGrpSpPr>
        <p:grpSpPr>
          <a:xfrm>
            <a:off x="2675378" y="4297874"/>
            <a:ext cx="4213466" cy="2274400"/>
            <a:chOff x="2941597" y="4145474"/>
            <a:chExt cx="4505111" cy="2274400"/>
          </a:xfrm>
        </p:grpSpPr>
        <p:sp>
          <p:nvSpPr>
            <p:cNvPr id="18" name="Rechteck 17">
              <a:extLst>
                <a:ext uri="{FF2B5EF4-FFF2-40B4-BE49-F238E27FC236}">
                  <a16:creationId xmlns:a16="http://schemas.microsoft.com/office/drawing/2014/main" id="{92D31C0A-0D5D-2706-5D59-E06921F67342}"/>
                </a:ext>
              </a:extLst>
            </p:cNvPr>
            <p:cNvSpPr/>
            <p:nvPr/>
          </p:nvSpPr>
          <p:spPr>
            <a:xfrm>
              <a:off x="2941597" y="4145474"/>
              <a:ext cx="4490695" cy="2274400"/>
            </a:xfrm>
            <a:prstGeom prst="rect">
              <a:avLst/>
            </a:prstGeom>
            <a:solidFill>
              <a:schemeClr val="bg1">
                <a:lumMod val="95000"/>
              </a:schemeClr>
            </a:solidFill>
            <a:ln w="12700" cap="flat" cmpd="sng" algn="ctr">
              <a:noFill/>
              <a:prstDash val="solid"/>
              <a:round/>
              <a:headEnd type="none" w="med" len="med"/>
              <a:tailEnd type="none" w="med" len="med"/>
            </a:ln>
            <a:effectLst>
              <a:outerShdw blurRad="50800" dist="762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133" b="1"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53">
              <a:extLst>
                <a:ext uri="{FF2B5EF4-FFF2-40B4-BE49-F238E27FC236}">
                  <a16:creationId xmlns:a16="http://schemas.microsoft.com/office/drawing/2014/main" id="{CE2E2E69-FD64-CBF8-85A9-1AB1B6637981}"/>
                </a:ext>
              </a:extLst>
            </p:cNvPr>
            <p:cNvSpPr>
              <a:spLocks noChangeArrowheads="1"/>
            </p:cNvSpPr>
            <p:nvPr/>
          </p:nvSpPr>
          <p:spPr bwMode="auto">
            <a:xfrm>
              <a:off x="3065014" y="4308347"/>
              <a:ext cx="4381694" cy="1827658"/>
            </a:xfrm>
            <a:prstGeom prst="rect">
              <a:avLst/>
            </a:prstGeom>
            <a:noFill/>
            <a:ln w="3175">
              <a:noFill/>
            </a:ln>
          </p:spPr>
          <p:txBody>
            <a:bodyPr lIns="72000" tIns="72000" rIns="72000" b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a:ea typeface="+mn-ea"/>
                  <a:cs typeface="+mn-cs"/>
                </a:rPr>
                <a:t>... ein Gleichgewicht zwischen den anthropogenen Emissionen </a:t>
              </a:r>
              <a:r>
                <a:rPr kumimoji="0" lang="de-DE" sz="2400" b="0" i="0" u="none" strike="noStrike" kern="1200" cap="none" spc="-80" normalizeH="0" noProof="0" dirty="0">
                  <a:ln>
                    <a:noFill/>
                  </a:ln>
                  <a:solidFill>
                    <a:prstClr val="black"/>
                  </a:solidFill>
                  <a:effectLst/>
                  <a:uLnTx/>
                  <a:uFillTx/>
                  <a:latin typeface="Calibri"/>
                  <a:ea typeface="+mn-ea"/>
                  <a:cs typeface="+mn-cs"/>
                </a:rPr>
                <a:t>von Treibhausgasen aus Quellen </a:t>
              </a:r>
              <a:br>
                <a:rPr kumimoji="0" lang="de-DE" sz="2400" b="0" i="0" u="none" strike="noStrike" kern="1200" cap="none" spc="0" normalizeH="0" baseline="0" noProof="0" dirty="0">
                  <a:ln>
                    <a:noFill/>
                  </a:ln>
                  <a:solidFill>
                    <a:prstClr val="black"/>
                  </a:solidFill>
                  <a:effectLst/>
                  <a:uLnTx/>
                  <a:uFillTx/>
                  <a:latin typeface="Calibri"/>
                  <a:ea typeface="+mn-ea"/>
                  <a:cs typeface="+mn-cs"/>
                </a:rPr>
              </a:br>
              <a:r>
                <a:rPr kumimoji="0" lang="de-DE" sz="2400" b="0" i="0" u="none" strike="noStrike" kern="1200" cap="none" spc="0" normalizeH="0" baseline="0" noProof="0" dirty="0">
                  <a:ln>
                    <a:noFill/>
                  </a:ln>
                  <a:solidFill>
                    <a:prstClr val="black"/>
                  </a:solidFill>
                  <a:effectLst/>
                  <a:uLnTx/>
                  <a:uFillTx/>
                  <a:latin typeface="Calibri"/>
                  <a:ea typeface="+mn-ea"/>
                  <a:cs typeface="+mn-cs"/>
                </a:rPr>
                <a:t>und dem Abbau solcher Gase durch Senken ... herzustellen.“</a:t>
              </a:r>
            </a:p>
          </p:txBody>
        </p:sp>
      </p:grpSp>
      <p:grpSp>
        <p:nvGrpSpPr>
          <p:cNvPr id="29" name="Gruppieren 28">
            <a:extLst>
              <a:ext uri="{FF2B5EF4-FFF2-40B4-BE49-F238E27FC236}">
                <a16:creationId xmlns:a16="http://schemas.microsoft.com/office/drawing/2014/main" id="{C0D3208D-33A1-EB28-3F64-4B7CAD695AFF}"/>
              </a:ext>
            </a:extLst>
          </p:cNvPr>
          <p:cNvGrpSpPr/>
          <p:nvPr/>
        </p:nvGrpSpPr>
        <p:grpSpPr>
          <a:xfrm>
            <a:off x="7750331" y="4292400"/>
            <a:ext cx="3930172" cy="2279874"/>
            <a:chOff x="7893837" y="4140000"/>
            <a:chExt cx="3995010" cy="2279874"/>
          </a:xfrm>
        </p:grpSpPr>
        <p:pic>
          <p:nvPicPr>
            <p:cNvPr id="11" name="Grafik 10" descr="Ein Bild, das Wolke, Himmel, Wasser, draußen enthält.&#10;&#10;Automatisch generierte Beschreibung">
              <a:extLst>
                <a:ext uri="{FF2B5EF4-FFF2-40B4-BE49-F238E27FC236}">
                  <a16:creationId xmlns:a16="http://schemas.microsoft.com/office/drawing/2014/main" id="{FA70A38C-B407-0D1C-BB4A-EABD020DFACE}"/>
                </a:ext>
              </a:extLst>
            </p:cNvPr>
            <p:cNvPicPr>
              <a:picLocks noChangeAspect="1"/>
            </p:cNvPicPr>
            <p:nvPr/>
          </p:nvPicPr>
          <p:blipFill>
            <a:blip r:embed="rId3"/>
            <a:stretch>
              <a:fillRect/>
            </a:stretch>
          </p:blipFill>
          <p:spPr>
            <a:xfrm>
              <a:off x="7907541" y="4171670"/>
              <a:ext cx="3981306" cy="2248204"/>
            </a:xfrm>
            <a:prstGeom prst="rect">
              <a:avLst/>
            </a:prstGeom>
          </p:spPr>
        </p:pic>
        <p:sp>
          <p:nvSpPr>
            <p:cNvPr id="26" name="Textfeld 25">
              <a:extLst>
                <a:ext uri="{FF2B5EF4-FFF2-40B4-BE49-F238E27FC236}">
                  <a16:creationId xmlns:a16="http://schemas.microsoft.com/office/drawing/2014/main" id="{8CFFC259-8F0E-F29D-EB9E-FE8DB115269F}"/>
                </a:ext>
              </a:extLst>
            </p:cNvPr>
            <p:cNvSpPr txBox="1"/>
            <p:nvPr/>
          </p:nvSpPr>
          <p:spPr>
            <a:xfrm>
              <a:off x="7893837" y="4140000"/>
              <a:ext cx="3995010" cy="2268000"/>
            </a:xfrm>
            <a:prstGeom prst="rect">
              <a:avLst/>
            </a:prstGeom>
            <a:solidFill>
              <a:schemeClr val="tx1">
                <a:alpha val="24000"/>
              </a:schemeClr>
            </a:solidFill>
          </p:spPr>
          <p:txBody>
            <a:bodyPr wrap="square" rtlCol="0"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a:ea typeface="+mn-ea"/>
                  <a:cs typeface="+mn-cs"/>
                </a:rPr>
                <a:t>  Ozeane und Pflanzen </a:t>
              </a:r>
              <a:br>
                <a:rPr kumimoji="0" lang="de-DE" sz="2800" b="1" i="0" u="none" strike="noStrike" kern="1200" cap="none" spc="0" normalizeH="0" baseline="0" noProof="0" dirty="0">
                  <a:ln>
                    <a:noFill/>
                  </a:ln>
                  <a:solidFill>
                    <a:prstClr val="white"/>
                  </a:solidFill>
                  <a:effectLst/>
                  <a:uLnTx/>
                  <a:uFillTx/>
                  <a:latin typeface="Calibri"/>
                  <a:ea typeface="+mn-ea"/>
                  <a:cs typeface="+mn-cs"/>
                </a:rPr>
              </a:br>
              <a:r>
                <a:rPr kumimoji="0" lang="de-DE" sz="2800" b="1" i="0" u="none" strike="noStrike" kern="1200" cap="none" spc="0" normalizeH="0" baseline="0" noProof="0" dirty="0">
                  <a:ln>
                    <a:noFill/>
                  </a:ln>
                  <a:solidFill>
                    <a:prstClr val="white"/>
                  </a:solidFill>
                  <a:effectLst/>
                  <a:uLnTx/>
                  <a:uFillTx/>
                  <a:latin typeface="Calibri"/>
                  <a:ea typeface="+mn-ea"/>
                  <a:cs typeface="+mn-cs"/>
                </a:rPr>
                <a:t>  als natürliche Senken</a:t>
              </a:r>
              <a:br>
                <a:rPr kumimoji="0" lang="de-DE" sz="2800" b="1" i="0" u="none" strike="noStrike" kern="1200" cap="none" spc="0" normalizeH="0" baseline="0" noProof="0" dirty="0">
                  <a:ln>
                    <a:noFill/>
                  </a:ln>
                  <a:solidFill>
                    <a:prstClr val="white"/>
                  </a:solidFill>
                  <a:effectLst/>
                  <a:uLnTx/>
                  <a:uFillTx/>
                  <a:latin typeface="Calibri"/>
                  <a:ea typeface="+mn-ea"/>
                  <a:cs typeface="+mn-cs"/>
                </a:rPr>
              </a:br>
              <a:r>
                <a:rPr kumimoji="0" lang="de-DE" sz="2800" b="1" i="0" u="none" strike="noStrike" kern="1200" cap="none" spc="0" normalizeH="0" baseline="0" noProof="0" dirty="0">
                  <a:ln>
                    <a:noFill/>
                  </a:ln>
                  <a:solidFill>
                    <a:prstClr val="white"/>
                  </a:solidFill>
                  <a:effectLst/>
                  <a:uLnTx/>
                  <a:uFillTx/>
                  <a:latin typeface="Calibri"/>
                  <a:ea typeface="+mn-ea"/>
                  <a:cs typeface="+mn-cs"/>
                </a:rPr>
                <a:t>  nehmen rd. 56% der </a:t>
              </a:r>
              <a:br>
                <a:rPr kumimoji="0" lang="de-DE" sz="2800" b="1" i="0" u="none" strike="noStrike" kern="1200" cap="none" spc="0" normalizeH="0" baseline="0" noProof="0" dirty="0">
                  <a:ln>
                    <a:noFill/>
                  </a:ln>
                  <a:solidFill>
                    <a:prstClr val="white"/>
                  </a:solidFill>
                  <a:effectLst/>
                  <a:uLnTx/>
                  <a:uFillTx/>
                  <a:latin typeface="Calibri"/>
                  <a:ea typeface="+mn-ea"/>
                  <a:cs typeface="+mn-cs"/>
                </a:rPr>
              </a:br>
              <a:r>
                <a:rPr kumimoji="0" lang="de-DE" sz="2800" b="1" i="0" u="none" strike="noStrike" kern="1200" cap="none" spc="0" normalizeH="0" baseline="0" noProof="0" dirty="0">
                  <a:ln>
                    <a:noFill/>
                  </a:ln>
                  <a:solidFill>
                    <a:prstClr val="white"/>
                  </a:solidFill>
                  <a:effectLst/>
                  <a:uLnTx/>
                  <a:uFillTx/>
                  <a:latin typeface="Calibri"/>
                  <a:ea typeface="+mn-ea"/>
                  <a:cs typeface="+mn-cs"/>
                </a:rPr>
                <a:t>  CO</a:t>
              </a:r>
              <a:r>
                <a:rPr kumimoji="0" lang="de-DE" sz="2800" b="1" i="0" u="none" strike="noStrike" kern="1200" cap="none" spc="0" normalizeH="0" baseline="-25000" noProof="0" dirty="0">
                  <a:ln>
                    <a:noFill/>
                  </a:ln>
                  <a:solidFill>
                    <a:prstClr val="white"/>
                  </a:solidFill>
                  <a:effectLst/>
                  <a:uLnTx/>
                  <a:uFillTx/>
                  <a:latin typeface="Calibri"/>
                  <a:ea typeface="+mn-ea"/>
                  <a:cs typeface="+mn-cs"/>
                </a:rPr>
                <a:t>2</a:t>
              </a:r>
              <a:r>
                <a:rPr kumimoji="0" lang="de-DE" sz="2800" b="1" i="0" u="none" strike="noStrike" kern="1200" cap="none" spc="0" normalizeH="0" baseline="0" noProof="0" dirty="0">
                  <a:ln>
                    <a:noFill/>
                  </a:ln>
                  <a:solidFill>
                    <a:prstClr val="white"/>
                  </a:solidFill>
                  <a:effectLst/>
                  <a:uLnTx/>
                  <a:uFillTx/>
                  <a:latin typeface="Calibri"/>
                  <a:ea typeface="+mn-ea"/>
                  <a:cs typeface="+mn-cs"/>
                </a:rPr>
                <a:t>-Emissionen auf </a:t>
              </a:r>
            </a:p>
          </p:txBody>
        </p:sp>
      </p:grpSp>
      <p:grpSp>
        <p:nvGrpSpPr>
          <p:cNvPr id="28" name="Gruppieren 27">
            <a:extLst>
              <a:ext uri="{FF2B5EF4-FFF2-40B4-BE49-F238E27FC236}">
                <a16:creationId xmlns:a16="http://schemas.microsoft.com/office/drawing/2014/main" id="{9FA8441C-5F02-5E42-B05F-A0EFCE0702DD}"/>
              </a:ext>
            </a:extLst>
          </p:cNvPr>
          <p:cNvGrpSpPr/>
          <p:nvPr/>
        </p:nvGrpSpPr>
        <p:grpSpPr>
          <a:xfrm>
            <a:off x="7754942" y="1859280"/>
            <a:ext cx="4050978" cy="2274400"/>
            <a:chOff x="7940137" y="1706880"/>
            <a:chExt cx="4050978" cy="2274400"/>
          </a:xfrm>
        </p:grpSpPr>
        <p:sp>
          <p:nvSpPr>
            <p:cNvPr id="5" name="Rechteck 4">
              <a:extLst>
                <a:ext uri="{FF2B5EF4-FFF2-40B4-BE49-F238E27FC236}">
                  <a16:creationId xmlns:a16="http://schemas.microsoft.com/office/drawing/2014/main" id="{7DB1C4B8-9D36-5080-0132-C5CF3B211B4A}"/>
                </a:ext>
              </a:extLst>
            </p:cNvPr>
            <p:cNvSpPr/>
            <p:nvPr/>
          </p:nvSpPr>
          <p:spPr>
            <a:xfrm>
              <a:off x="7940137" y="1706880"/>
              <a:ext cx="3930171" cy="2274400"/>
            </a:xfrm>
            <a:prstGeom prst="rect">
              <a:avLst/>
            </a:prstGeom>
            <a:solidFill>
              <a:schemeClr val="tx2"/>
            </a:solidFill>
            <a:ln w="12700" cap="flat" cmpd="sng" algn="ctr">
              <a:noFill/>
              <a:prstDash val="solid"/>
              <a:round/>
              <a:headEnd type="none" w="med" len="med"/>
              <a:tailEnd type="none" w="med" len="med"/>
            </a:ln>
            <a:effectLst>
              <a:outerShdw blurRad="50800" dist="762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133" b="1" i="0" u="none" strike="noStrike" kern="1200" cap="none" spc="0" normalizeH="0" baseline="0" noProof="0">
                <a:ln>
                  <a:noFill/>
                </a:ln>
                <a:solidFill>
                  <a:prstClr val="white"/>
                </a:solidFill>
                <a:effectLst/>
                <a:uLnTx/>
                <a:uFillTx/>
                <a:latin typeface="Calibri"/>
                <a:ea typeface="+mn-ea"/>
                <a:cs typeface="+mn-cs"/>
              </a:endParaRPr>
            </a:p>
          </p:txBody>
        </p:sp>
        <p:sp>
          <p:nvSpPr>
            <p:cNvPr id="3" name="Textfeld 2">
              <a:extLst>
                <a:ext uri="{FF2B5EF4-FFF2-40B4-BE49-F238E27FC236}">
                  <a16:creationId xmlns:a16="http://schemas.microsoft.com/office/drawing/2014/main" id="{8B0876E8-CDEF-7FA5-3861-8545E6978B4C}"/>
                </a:ext>
              </a:extLst>
            </p:cNvPr>
            <p:cNvSpPr txBox="1"/>
            <p:nvPr/>
          </p:nvSpPr>
          <p:spPr>
            <a:xfrm>
              <a:off x="7949008" y="2495481"/>
              <a:ext cx="4042107" cy="98488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de-DE" b="0" i="0" u="none" strike="noStrike" kern="1200" cap="none" spc="0" normalizeH="0" baseline="0" noProof="0" dirty="0">
                  <a:ln>
                    <a:noFill/>
                  </a:ln>
                  <a:solidFill>
                    <a:prstClr val="white"/>
                  </a:solidFill>
                  <a:effectLst/>
                  <a:uLnTx/>
                  <a:uFillTx/>
                  <a:latin typeface="Calibri"/>
                  <a:ea typeface="+mn-ea"/>
                  <a:cs typeface="+mn-cs"/>
                </a:rPr>
                <a:t>Deutschland  2010:     972 Mio. t CO</a:t>
              </a:r>
              <a:r>
                <a:rPr kumimoji="0" lang="de-DE" b="0" i="0" u="none" strike="noStrike" kern="1200" cap="none" spc="0" normalizeH="0" baseline="-25000" noProof="0" dirty="0">
                  <a:ln>
                    <a:noFill/>
                  </a:ln>
                  <a:solidFill>
                    <a:prstClr val="white"/>
                  </a:solidFill>
                  <a:effectLst/>
                  <a:uLnTx/>
                  <a:uFillTx/>
                  <a:latin typeface="Calibri"/>
                  <a:ea typeface="+mn-ea"/>
                  <a:cs typeface="+mn-cs"/>
                </a:rPr>
                <a:t>2</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e-DE" b="0" i="0" u="none" strike="noStrike" kern="1200" cap="none" spc="0" normalizeH="0" baseline="-2500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de-DE" b="0" i="0" u="none" strike="noStrike" kern="1200" cap="none" spc="0" normalizeH="0" baseline="0" noProof="0" dirty="0">
                  <a:ln>
                    <a:noFill/>
                  </a:ln>
                  <a:solidFill>
                    <a:prstClr val="white"/>
                  </a:solidFill>
                  <a:effectLst/>
                  <a:uLnTx/>
                  <a:uFillTx/>
                  <a:latin typeface="Calibri"/>
                  <a:ea typeface="+mn-ea"/>
                  <a:cs typeface="+mn-cs"/>
                </a:rPr>
                <a:t>Deutschland  2024:     582 Mio. t CO</a:t>
              </a:r>
              <a:r>
                <a:rPr kumimoji="0" lang="de-DE" b="0" i="0" u="none" strike="noStrike" kern="1200" cap="none" spc="0" normalizeH="0" baseline="-25000" noProof="0" dirty="0">
                  <a:ln>
                    <a:noFill/>
                  </a:ln>
                  <a:solidFill>
                    <a:prstClr val="white"/>
                  </a:solidFill>
                  <a:effectLst/>
                  <a:uLnTx/>
                  <a:uFillTx/>
                  <a:latin typeface="Calibri"/>
                  <a:ea typeface="+mn-ea"/>
                  <a:cs typeface="+mn-cs"/>
                </a:rPr>
                <a:t>2</a:t>
              </a:r>
            </a:p>
          </p:txBody>
        </p:sp>
        <p:sp>
          <p:nvSpPr>
            <p:cNvPr id="10" name="Rechteck 9">
              <a:extLst>
                <a:ext uri="{FF2B5EF4-FFF2-40B4-BE49-F238E27FC236}">
                  <a16:creationId xmlns:a16="http://schemas.microsoft.com/office/drawing/2014/main" id="{CEA51760-28D7-7051-29E0-BB7C26922FB0}"/>
                </a:ext>
              </a:extLst>
            </p:cNvPr>
            <p:cNvSpPr/>
            <p:nvPr/>
          </p:nvSpPr>
          <p:spPr>
            <a:xfrm>
              <a:off x="7940137" y="1715226"/>
              <a:ext cx="3930171" cy="477311"/>
            </a:xfrm>
            <a:prstGeom prst="rect">
              <a:avLst/>
            </a:prstGeom>
            <a:noFill/>
            <a:ln w="12700"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a:t>
              </a:r>
              <a:r>
                <a:rPr kumimoji="0" lang="de-DE" sz="2400" b="1" i="0" u="none" strike="noStrike" kern="0" cap="none" spc="0" normalizeH="0" baseline="-25000" noProof="0" dirty="0">
                  <a:ln>
                    <a:noFill/>
                  </a:ln>
                  <a:solidFill>
                    <a:prstClr val="white"/>
                  </a:solidFill>
                  <a:effectLst/>
                  <a:uLnTx/>
                  <a:uFillTx/>
                  <a:latin typeface="Calibri" panose="020F0502020204030204" pitchFamily="34" charset="0"/>
                  <a:ea typeface="+mn-ea"/>
                  <a:cs typeface="Calibri" panose="020F0502020204030204" pitchFamily="34" charset="0"/>
                </a:rPr>
                <a:t>2</a:t>
              </a:r>
              <a:r>
                <a:rPr kumimoji="0" lang="de-DE" sz="2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-Emissionen Deutschland</a:t>
              </a:r>
            </a:p>
          </p:txBody>
        </p:sp>
      </p:grpSp>
      <p:sp>
        <p:nvSpPr>
          <p:cNvPr id="19" name="Dreieck 18">
            <a:extLst>
              <a:ext uri="{FF2B5EF4-FFF2-40B4-BE49-F238E27FC236}">
                <a16:creationId xmlns:a16="http://schemas.microsoft.com/office/drawing/2014/main" id="{674502EF-A584-BB19-E4C6-A16D3D883EAC}"/>
              </a:ext>
            </a:extLst>
          </p:cNvPr>
          <p:cNvSpPr/>
          <p:nvPr/>
        </p:nvSpPr>
        <p:spPr>
          <a:xfrm rot="5400000">
            <a:off x="4924664" y="3932828"/>
            <a:ext cx="4697821" cy="486137"/>
          </a:xfrm>
          <a:prstGeom prst="triangle">
            <a:avLst/>
          </a:prstGeom>
          <a:solidFill>
            <a:schemeClr val="bg1">
              <a:lumMod val="95000"/>
            </a:schemeClr>
          </a:solidFill>
          <a:ln w="12700" cap="flat" cmpd="sng" algn="ctr">
            <a:noFill/>
            <a:prstDash val="solid"/>
            <a:round/>
            <a:headEnd type="none" w="med" len="med"/>
            <a:tailEnd type="none" w="med" len="med"/>
          </a:ln>
          <a:effectLst>
            <a:outerShdw blurRad="50800" dist="762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133"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2425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Astronomisches Objekt, Planet, Weltraum, Raum enthält.&#10;&#10;Automatisch generierte Beschreibung">
            <a:extLst>
              <a:ext uri="{FF2B5EF4-FFF2-40B4-BE49-F238E27FC236}">
                <a16:creationId xmlns:a16="http://schemas.microsoft.com/office/drawing/2014/main" id="{D0C78DA3-8A5E-DF09-73F4-8700858CC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156" y="940276"/>
            <a:ext cx="9571284" cy="5383848"/>
          </a:xfrm>
          <a:prstGeom prst="rect">
            <a:avLst/>
          </a:prstGeom>
          <a:noFill/>
          <a:effectLst>
            <a:softEdge rad="203200"/>
          </a:effectLst>
        </p:spPr>
      </p:pic>
      <p:sp>
        <p:nvSpPr>
          <p:cNvPr id="4" name="Foliennummernplatzhalter 3" hidden="1">
            <a:extLst>
              <a:ext uri="{FF2B5EF4-FFF2-40B4-BE49-F238E27FC236}">
                <a16:creationId xmlns:a16="http://schemas.microsoft.com/office/drawing/2014/main" id="{F3A2FE84-6F3A-8490-34D3-FA7DFF5B95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5989989-065F-4A15-BADB-B24FBB9E9E1F}" type="slidenum">
              <a:rPr kumimoji="0" lang="de-DE" altLang="de-DE"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de-DE" altLang="de-DE"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2" name="Titel 1">
            <a:extLst>
              <a:ext uri="{FF2B5EF4-FFF2-40B4-BE49-F238E27FC236}">
                <a16:creationId xmlns:a16="http://schemas.microsoft.com/office/drawing/2014/main" id="{33BC3D9D-A6F6-606D-1030-CEEAE25FBB4A}"/>
              </a:ext>
            </a:extLst>
          </p:cNvPr>
          <p:cNvSpPr>
            <a:spLocks noGrp="1"/>
          </p:cNvSpPr>
          <p:nvPr>
            <p:ph type="title" idx="4294967295"/>
          </p:nvPr>
        </p:nvSpPr>
        <p:spPr>
          <a:xfrm>
            <a:off x="609600" y="36000"/>
            <a:ext cx="109728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a:lnSpc>
                <a:spcPct val="90000"/>
              </a:lnSpc>
            </a:pPr>
            <a:r>
              <a:rPr lang="de-DE" sz="3200" b="1" kern="1200" spc="100" dirty="0">
                <a:solidFill>
                  <a:schemeClr val="bg1"/>
                </a:solidFill>
              </a:rPr>
              <a:t>Die Folge: Bundesverfassungsgericht gestattet Deutschland </a:t>
            </a:r>
            <a:br>
              <a:rPr lang="de-DE" sz="3200" b="1" kern="1200" spc="100" dirty="0">
                <a:solidFill>
                  <a:schemeClr val="bg1"/>
                </a:solidFill>
              </a:rPr>
            </a:br>
            <a:r>
              <a:rPr lang="de-DE" sz="3200" b="1" kern="1200" dirty="0">
                <a:solidFill>
                  <a:schemeClr val="bg1"/>
                </a:solidFill>
              </a:rPr>
              <a:t>nur noch 6,7 </a:t>
            </a:r>
            <a:r>
              <a:rPr lang="de-DE" sz="3200" b="1" kern="1200" dirty="0" err="1">
                <a:solidFill>
                  <a:schemeClr val="bg1"/>
                </a:solidFill>
              </a:rPr>
              <a:t>Gt</a:t>
            </a:r>
            <a:r>
              <a:rPr lang="de-DE" sz="3200" b="1" kern="1200" dirty="0">
                <a:solidFill>
                  <a:schemeClr val="bg1"/>
                </a:solidFill>
              </a:rPr>
              <a:t> CO</a:t>
            </a:r>
            <a:r>
              <a:rPr lang="de-DE" sz="3200" b="1" kern="1200" baseline="-25000" dirty="0">
                <a:solidFill>
                  <a:schemeClr val="bg1"/>
                </a:solidFill>
              </a:rPr>
              <a:t>2</a:t>
            </a:r>
            <a:r>
              <a:rPr lang="de-DE" sz="3200" b="1" kern="1200" dirty="0">
                <a:solidFill>
                  <a:schemeClr val="bg1"/>
                </a:solidFill>
              </a:rPr>
              <a:t> bis zur Klimaneutralität</a:t>
            </a:r>
          </a:p>
        </p:txBody>
      </p:sp>
      <p:sp>
        <p:nvSpPr>
          <p:cNvPr id="12" name="Textfeld 11">
            <a:extLst>
              <a:ext uri="{FF2B5EF4-FFF2-40B4-BE49-F238E27FC236}">
                <a16:creationId xmlns:a16="http://schemas.microsoft.com/office/drawing/2014/main" id="{95BB487D-823C-1493-239F-A2C538E8111A}"/>
              </a:ext>
            </a:extLst>
          </p:cNvPr>
          <p:cNvSpPr txBox="1"/>
          <p:nvPr/>
        </p:nvSpPr>
        <p:spPr>
          <a:xfrm>
            <a:off x="5790768" y="6126917"/>
            <a:ext cx="50014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Calibri"/>
                <a:ea typeface="+mn-ea"/>
                <a:cs typeface="+mn-cs"/>
              </a:rPr>
              <a:t>Bundesverfassungsgericht (2021) Leitsätze zum Beschluss des Ersten Senats vom 24. März 2021</a:t>
            </a:r>
          </a:p>
        </p:txBody>
      </p:sp>
      <p:grpSp>
        <p:nvGrpSpPr>
          <p:cNvPr id="8" name="Gruppieren 7">
            <a:extLst>
              <a:ext uri="{FF2B5EF4-FFF2-40B4-BE49-F238E27FC236}">
                <a16:creationId xmlns:a16="http://schemas.microsoft.com/office/drawing/2014/main" id="{D2547A27-5E86-460F-A5FF-F4C86C46A62A}"/>
              </a:ext>
            </a:extLst>
          </p:cNvPr>
          <p:cNvGrpSpPr/>
          <p:nvPr/>
        </p:nvGrpSpPr>
        <p:grpSpPr>
          <a:xfrm>
            <a:off x="243839" y="4127605"/>
            <a:ext cx="4257966" cy="2472250"/>
            <a:chOff x="243839" y="4127605"/>
            <a:chExt cx="4257966" cy="2472250"/>
          </a:xfrm>
        </p:grpSpPr>
        <p:sp>
          <p:nvSpPr>
            <p:cNvPr id="10" name="Ovale Legende 9">
              <a:extLst>
                <a:ext uri="{FF2B5EF4-FFF2-40B4-BE49-F238E27FC236}">
                  <a16:creationId xmlns:a16="http://schemas.microsoft.com/office/drawing/2014/main" id="{34E1EC3D-3C55-59A3-38D8-22DFDEA9F811}"/>
                </a:ext>
              </a:extLst>
            </p:cNvPr>
            <p:cNvSpPr/>
            <p:nvPr/>
          </p:nvSpPr>
          <p:spPr>
            <a:xfrm flipH="1">
              <a:off x="243839" y="4127605"/>
              <a:ext cx="4075085" cy="2472250"/>
            </a:xfrm>
            <a:prstGeom prst="wedgeEllipseCallout">
              <a:avLst>
                <a:gd name="adj1" fmla="val -60366"/>
                <a:gd name="adj2" fmla="val -22164"/>
              </a:avLst>
            </a:prstGeom>
            <a:solidFill>
              <a:schemeClr val="tx2">
                <a:lumMod val="75000"/>
                <a:alpha val="3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R="0" lvl="0" defTabSz="927100" rtl="0" eaLnBrk="1" fontAlgn="auto" latinLnBrk="0" hangingPunct="1">
                <a:lnSpc>
                  <a:spcPct val="100000"/>
                </a:lnSpc>
                <a:spcBef>
                  <a:spcPts val="0"/>
                </a:spcBef>
                <a:spcAft>
                  <a:spcPts val="0"/>
                </a:spcAft>
                <a:buClrTx/>
                <a:buSzTx/>
                <a:buFontTx/>
                <a:buNone/>
                <a:defRPr/>
              </a:pPr>
              <a:endParaRPr kumimoji="0" lang="de-DE"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feld 6">
              <a:extLst>
                <a:ext uri="{FF2B5EF4-FFF2-40B4-BE49-F238E27FC236}">
                  <a16:creationId xmlns:a16="http://schemas.microsoft.com/office/drawing/2014/main" id="{7A298F32-E067-4ED5-BAD6-6C26795F63DF}"/>
                </a:ext>
              </a:extLst>
            </p:cNvPr>
            <p:cNvSpPr txBox="1"/>
            <p:nvPr/>
          </p:nvSpPr>
          <p:spPr>
            <a:xfrm>
              <a:off x="426720" y="4236719"/>
              <a:ext cx="4075085" cy="2123658"/>
            </a:xfrm>
            <a:prstGeom prst="rect">
              <a:avLst/>
            </a:prstGeom>
            <a:noFill/>
          </p:spPr>
          <p:txBody>
            <a:bodyPr wrap="square" rtlCol="0">
              <a:spAutoFit/>
            </a:bodyPr>
            <a:lstStyle/>
            <a:p>
              <a:r>
                <a:rPr kumimoji="0" lang="de-DE" sz="2200" b="0" i="0" u="none" strike="noStrike" kern="1200" cap="none" spc="0" normalizeH="0" baseline="0" noProof="0" dirty="0">
                  <a:ln>
                    <a:noFill/>
                  </a:ln>
                  <a:solidFill>
                    <a:prstClr val="white"/>
                  </a:solidFill>
                  <a:effectLst/>
                  <a:uLnTx/>
                  <a:uFillTx/>
                  <a:latin typeface="Calibri"/>
                  <a:ea typeface="+mn-ea"/>
                  <a:cs typeface="+mn-cs"/>
                </a:rPr>
                <a:t>                Im Gegensatz </a:t>
              </a:r>
              <a:br>
                <a:rPr kumimoji="0" lang="de-DE" sz="2200" b="0" i="0" u="none" strike="noStrike" kern="1200" cap="none" spc="0" normalizeH="0" baseline="0" noProof="0" dirty="0">
                  <a:ln>
                    <a:noFill/>
                  </a:ln>
                  <a:solidFill>
                    <a:prstClr val="white"/>
                  </a:solidFill>
                  <a:effectLst/>
                  <a:uLnTx/>
                  <a:uFillTx/>
                  <a:latin typeface="Calibri"/>
                  <a:ea typeface="+mn-ea"/>
                  <a:cs typeface="+mn-cs"/>
                </a:rPr>
              </a:br>
              <a:r>
                <a:rPr kumimoji="0" lang="de-DE" sz="2200" b="0" i="0" u="none" strike="noStrike" kern="1200" cap="none" spc="0" normalizeH="0" baseline="0" noProof="0" dirty="0">
                  <a:ln>
                    <a:noFill/>
                  </a:ln>
                  <a:solidFill>
                    <a:prstClr val="white"/>
                  </a:solidFill>
                  <a:effectLst/>
                  <a:uLnTx/>
                  <a:uFillTx/>
                  <a:latin typeface="Calibri"/>
                  <a:ea typeface="+mn-ea"/>
                  <a:cs typeface="+mn-cs"/>
                </a:rPr>
                <a:t>   zu anderen</a:t>
              </a:r>
              <a:r>
                <a:rPr kumimoji="0" lang="de-DE" sz="2200" b="0" i="0" u="none" strike="noStrike" kern="1200" cap="none" spc="0" normalizeH="0" noProof="0" dirty="0">
                  <a:ln>
                    <a:noFill/>
                  </a:ln>
                  <a:solidFill>
                    <a:prstClr val="white"/>
                  </a:solidFill>
                  <a:effectLst/>
                  <a:uLnTx/>
                  <a:uFillTx/>
                  <a:latin typeface="Calibri"/>
                  <a:ea typeface="+mn-ea"/>
                  <a:cs typeface="+mn-cs"/>
                </a:rPr>
                <a:t> T</a:t>
              </a:r>
              <a:r>
                <a:rPr kumimoji="0" lang="de-DE" sz="2200" b="0" i="0" u="none" strike="noStrike" kern="1200" cap="none" spc="0" normalizeH="0" baseline="0" noProof="0" dirty="0">
                  <a:ln>
                    <a:noFill/>
                  </a:ln>
                  <a:solidFill>
                    <a:prstClr val="white"/>
                  </a:solidFill>
                  <a:effectLst/>
                  <a:uLnTx/>
                  <a:uFillTx/>
                  <a:latin typeface="Calibri"/>
                  <a:ea typeface="+mn-ea"/>
                  <a:cs typeface="+mn-cs"/>
                </a:rPr>
                <a:t>reibhausgasen </a:t>
              </a:r>
              <a:r>
                <a:rPr kumimoji="0" lang="de-DE" sz="2200" b="0" i="0" u="none" strike="noStrike" kern="1200" cap="none" spc="-40" normalizeH="0" baseline="0" noProof="0" dirty="0">
                  <a:ln>
                    <a:noFill/>
                  </a:ln>
                  <a:solidFill>
                    <a:prstClr val="white"/>
                  </a:solidFill>
                  <a:effectLst/>
                  <a:uLnTx/>
                  <a:uFillTx/>
                  <a:latin typeface="Calibri"/>
                  <a:ea typeface="+mn-ea"/>
                  <a:cs typeface="+mn-cs"/>
                </a:rPr>
                <a:t>verlässt CO</a:t>
              </a:r>
              <a:r>
                <a:rPr kumimoji="0" lang="de-DE" sz="2200" b="0" i="0" u="none" strike="noStrike" kern="1200" cap="none" spc="-40" normalizeH="0" baseline="-25000" noProof="0" dirty="0">
                  <a:ln>
                    <a:noFill/>
                  </a:ln>
                  <a:solidFill>
                    <a:prstClr val="white"/>
                  </a:solidFill>
                  <a:effectLst/>
                  <a:uLnTx/>
                  <a:uFillTx/>
                  <a:latin typeface="Calibri"/>
                  <a:ea typeface="+mn-ea"/>
                  <a:cs typeface="+mn-cs"/>
                </a:rPr>
                <a:t>2</a:t>
              </a:r>
              <a:r>
                <a:rPr kumimoji="0" lang="de-DE" sz="2200" b="0" i="0" u="none" strike="noStrike" kern="1200" cap="none" spc="-40" normalizeH="0" baseline="0" noProof="0" dirty="0">
                  <a:ln>
                    <a:noFill/>
                  </a:ln>
                  <a:solidFill>
                    <a:prstClr val="white"/>
                  </a:solidFill>
                  <a:effectLst/>
                  <a:uLnTx/>
                  <a:uFillTx/>
                  <a:latin typeface="Calibri"/>
                  <a:ea typeface="+mn-ea"/>
                  <a:cs typeface="+mn-cs"/>
                </a:rPr>
                <a:t> die Erdatmosphäre in</a:t>
              </a:r>
              <a:br>
                <a:rPr kumimoji="0" lang="de-DE" sz="2200" b="0" i="0" u="none" strike="noStrike" kern="1200" cap="none" spc="-40" normalizeH="0" baseline="0" noProof="0" dirty="0">
                  <a:ln>
                    <a:noFill/>
                  </a:ln>
                  <a:solidFill>
                    <a:prstClr val="white"/>
                  </a:solidFill>
                  <a:effectLst/>
                  <a:uLnTx/>
                  <a:uFillTx/>
                  <a:latin typeface="Calibri"/>
                  <a:ea typeface="+mn-ea"/>
                  <a:cs typeface="+mn-cs"/>
                </a:rPr>
              </a:br>
              <a:r>
                <a:rPr kumimoji="0" lang="de-DE" sz="2200" b="0" i="0" u="none" strike="noStrike" kern="1200" cap="none" spc="-40" normalizeH="0" baseline="0" noProof="0" dirty="0">
                  <a:ln>
                    <a:noFill/>
                  </a:ln>
                  <a:solidFill>
                    <a:prstClr val="white"/>
                  </a:solidFill>
                  <a:effectLst/>
                  <a:uLnTx/>
                  <a:uFillTx/>
                  <a:latin typeface="Calibri"/>
                  <a:ea typeface="+mn-ea"/>
                  <a:cs typeface="+mn-cs"/>
                </a:rPr>
                <a:t>    </a:t>
              </a:r>
              <a:r>
                <a:rPr kumimoji="0" lang="de-DE" sz="2200" b="0" i="0" u="none" strike="noStrike" kern="1200" cap="none" spc="0" normalizeH="0" baseline="0" noProof="0" dirty="0">
                  <a:ln>
                    <a:noFill/>
                  </a:ln>
                  <a:solidFill>
                    <a:prstClr val="white"/>
                  </a:solidFill>
                  <a:effectLst/>
                  <a:uLnTx/>
                  <a:uFillTx/>
                  <a:latin typeface="Calibri"/>
                  <a:ea typeface="+mn-ea"/>
                  <a:cs typeface="+mn-cs"/>
                </a:rPr>
                <a:t>einem für die Menschheit </a:t>
              </a:r>
              <a:br>
                <a:rPr kumimoji="0" lang="de-DE" sz="2200" b="0" i="0" u="none" strike="noStrike" kern="1200" cap="none" spc="0" normalizeH="0" baseline="0" noProof="0" dirty="0">
                  <a:ln>
                    <a:noFill/>
                  </a:ln>
                  <a:solidFill>
                    <a:prstClr val="white"/>
                  </a:solidFill>
                  <a:effectLst/>
                  <a:uLnTx/>
                  <a:uFillTx/>
                  <a:latin typeface="Calibri"/>
                  <a:ea typeface="+mn-ea"/>
                  <a:cs typeface="+mn-cs"/>
                </a:rPr>
              </a:br>
              <a:r>
                <a:rPr kumimoji="0" lang="de-DE" sz="2200" b="0" i="0" u="none" strike="noStrike" kern="1200" cap="none" spc="0" normalizeH="0" baseline="0" noProof="0" dirty="0">
                  <a:ln>
                    <a:noFill/>
                  </a:ln>
                  <a:solidFill>
                    <a:prstClr val="white"/>
                  </a:solidFill>
                  <a:effectLst/>
                  <a:uLnTx/>
                  <a:uFillTx/>
                  <a:latin typeface="Calibri"/>
                  <a:ea typeface="+mn-ea"/>
                  <a:cs typeface="+mn-cs"/>
                </a:rPr>
                <a:t>rele</a:t>
              </a:r>
              <a:r>
                <a:rPr kumimoji="0" lang="de-DE" sz="2200" b="0" i="0" u="none" strike="noStrike" kern="1200" cap="none" spc="-20" normalizeH="0" noProof="0" dirty="0">
                  <a:ln>
                    <a:noFill/>
                  </a:ln>
                  <a:solidFill>
                    <a:prstClr val="white"/>
                  </a:solidFill>
                  <a:effectLst/>
                  <a:uLnTx/>
                  <a:uFillTx/>
                  <a:latin typeface="Calibri"/>
                  <a:ea typeface="+mn-ea"/>
                  <a:cs typeface="+mn-cs"/>
                </a:rPr>
                <a:t>vanten Zeitraum nicht mehr</a:t>
              </a:r>
              <a:br>
                <a:rPr kumimoji="0" lang="de-DE" sz="2200" b="0" i="0" u="none" strike="noStrike" kern="1200" cap="none" spc="-20" normalizeH="0" noProof="0" dirty="0">
                  <a:ln>
                    <a:noFill/>
                  </a:ln>
                  <a:solidFill>
                    <a:prstClr val="white"/>
                  </a:solidFill>
                  <a:effectLst/>
                  <a:uLnTx/>
                  <a:uFillTx/>
                  <a:latin typeface="Calibri"/>
                  <a:ea typeface="+mn-ea"/>
                  <a:cs typeface="+mn-cs"/>
                </a:rPr>
              </a:br>
              <a:r>
                <a:rPr kumimoji="0" lang="de-DE" sz="2200" b="0" i="0" u="none" strike="noStrike" kern="1200" cap="none" spc="-20" normalizeH="0" noProof="0" dirty="0">
                  <a:ln>
                    <a:noFill/>
                  </a:ln>
                  <a:solidFill>
                    <a:prstClr val="white"/>
                  </a:solidFill>
                  <a:effectLst/>
                  <a:uLnTx/>
                  <a:uFillTx/>
                  <a:latin typeface="Calibri"/>
                  <a:ea typeface="+mn-ea"/>
                  <a:cs typeface="+mn-cs"/>
                </a:rPr>
                <a:t>        auf </a:t>
              </a:r>
              <a:r>
                <a:rPr kumimoji="0" lang="de-DE" sz="2200" b="0" i="0" u="none" strike="noStrike" kern="1200" cap="none" spc="0" normalizeH="0" baseline="0" noProof="0" dirty="0">
                  <a:ln>
                    <a:noFill/>
                  </a:ln>
                  <a:solidFill>
                    <a:prstClr val="white"/>
                  </a:solidFill>
                  <a:effectLst/>
                  <a:uLnTx/>
                  <a:uFillTx/>
                  <a:latin typeface="Calibri"/>
                  <a:ea typeface="+mn-ea"/>
                  <a:cs typeface="+mn-cs"/>
                </a:rPr>
                <a:t>natürliche Weise.</a:t>
              </a:r>
              <a:endParaRPr lang="de-DE" sz="2200" dirty="0"/>
            </a:p>
          </p:txBody>
        </p:sp>
      </p:grpSp>
      <p:grpSp>
        <p:nvGrpSpPr>
          <p:cNvPr id="11" name="Gruppieren 10">
            <a:extLst>
              <a:ext uri="{FF2B5EF4-FFF2-40B4-BE49-F238E27FC236}">
                <a16:creationId xmlns:a16="http://schemas.microsoft.com/office/drawing/2014/main" id="{43FDAC81-C7E0-4BF0-A09E-0953A2588E8F}"/>
              </a:ext>
            </a:extLst>
          </p:cNvPr>
          <p:cNvGrpSpPr/>
          <p:nvPr/>
        </p:nvGrpSpPr>
        <p:grpSpPr>
          <a:xfrm>
            <a:off x="609600" y="940276"/>
            <a:ext cx="3532910" cy="2997446"/>
            <a:chOff x="609600" y="940276"/>
            <a:chExt cx="3532910" cy="2997446"/>
          </a:xfrm>
        </p:grpSpPr>
        <p:sp>
          <p:nvSpPr>
            <p:cNvPr id="5" name="Ovale Legende 4">
              <a:extLst>
                <a:ext uri="{FF2B5EF4-FFF2-40B4-BE49-F238E27FC236}">
                  <a16:creationId xmlns:a16="http://schemas.microsoft.com/office/drawing/2014/main" id="{C1B3BA25-49B8-C02A-8FDF-D5DCE125F6D2}"/>
                </a:ext>
              </a:extLst>
            </p:cNvPr>
            <p:cNvSpPr/>
            <p:nvPr/>
          </p:nvSpPr>
          <p:spPr>
            <a:xfrm flipH="1">
              <a:off x="609600" y="1107440"/>
              <a:ext cx="3532910" cy="2830282"/>
            </a:xfrm>
            <a:prstGeom prst="wedgeEllipseCallout">
              <a:avLst>
                <a:gd name="adj1" fmla="val -50459"/>
                <a:gd name="adj2" fmla="val 46042"/>
              </a:avLst>
            </a:prstGeom>
            <a:solidFill>
              <a:schemeClr val="tx2">
                <a:lumMod val="75000"/>
                <a:alpha val="3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feld 8">
              <a:extLst>
                <a:ext uri="{FF2B5EF4-FFF2-40B4-BE49-F238E27FC236}">
                  <a16:creationId xmlns:a16="http://schemas.microsoft.com/office/drawing/2014/main" id="{BDCEAE13-2C89-4E74-BF6C-EE5F98EA1EEB}"/>
                </a:ext>
              </a:extLst>
            </p:cNvPr>
            <p:cNvSpPr txBox="1"/>
            <p:nvPr/>
          </p:nvSpPr>
          <p:spPr>
            <a:xfrm>
              <a:off x="609600" y="940276"/>
              <a:ext cx="353291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de-DE" sz="2400" b="0" i="0" u="none" strike="noStrike" kern="1200" cap="none" spc="0" normalizeH="0" baseline="0" noProof="0" dirty="0">
                  <a:ln>
                    <a:noFill/>
                  </a:ln>
                  <a:solidFill>
                    <a:prstClr val="white"/>
                  </a:solidFill>
                  <a:effectLst/>
                  <a:uLnTx/>
                  <a:uFillTx/>
                  <a:latin typeface="Calibri"/>
                  <a:ea typeface="+mn-ea"/>
                  <a:cs typeface="+mn-cs"/>
                </a:rPr>
              </a:br>
              <a:r>
                <a:rPr kumimoji="0" lang="de-DE" sz="2400" b="0" i="0" u="none" strike="noStrike" kern="1200" cap="none" spc="0" normalizeH="0" baseline="0" noProof="0" dirty="0">
                  <a:ln>
                    <a:noFill/>
                  </a:ln>
                  <a:solidFill>
                    <a:prstClr val="white"/>
                  </a:solidFill>
                  <a:effectLst/>
                  <a:uLnTx/>
                  <a:uFillTx/>
                  <a:latin typeface="Calibri"/>
                  <a:ea typeface="+mn-ea"/>
                  <a:cs typeface="+mn-cs"/>
                </a:rPr>
                <a:t>„Nur kleine Teile </a:t>
              </a:r>
              <a:br>
                <a:rPr kumimoji="0" lang="de-DE" sz="2400" b="0" i="0" u="none" strike="noStrike" kern="1200" cap="none" spc="0" normalizeH="0" baseline="0" noProof="0" dirty="0">
                  <a:ln>
                    <a:noFill/>
                  </a:ln>
                  <a:solidFill>
                    <a:prstClr val="white"/>
                  </a:solidFill>
                  <a:effectLst/>
                  <a:uLnTx/>
                  <a:uFillTx/>
                  <a:latin typeface="Calibri"/>
                  <a:ea typeface="+mn-ea"/>
                  <a:cs typeface="+mn-cs"/>
                </a:rPr>
              </a:br>
              <a:r>
                <a:rPr kumimoji="0" lang="de-DE" sz="2400" b="0" i="0" u="none" strike="noStrike" kern="1200" cap="none" spc="0" normalizeH="0" baseline="0" noProof="0" dirty="0">
                  <a:ln>
                    <a:noFill/>
                  </a:ln>
                  <a:solidFill>
                    <a:prstClr val="white"/>
                  </a:solidFill>
                  <a:effectLst/>
                  <a:uLnTx/>
                  <a:uFillTx/>
                  <a:latin typeface="Calibri"/>
                  <a:ea typeface="+mn-ea"/>
                  <a:cs typeface="+mn-cs"/>
                </a:rPr>
                <a:t>der anthropogenen Emissionen werden von den Meeren und der terrestrischen Biosphäre aufgenommen…</a:t>
              </a:r>
            </a:p>
          </p:txBody>
        </p:sp>
      </p:grpSp>
      <p:grpSp>
        <p:nvGrpSpPr>
          <p:cNvPr id="14" name="Gruppieren 13">
            <a:extLst>
              <a:ext uri="{FF2B5EF4-FFF2-40B4-BE49-F238E27FC236}">
                <a16:creationId xmlns:a16="http://schemas.microsoft.com/office/drawing/2014/main" id="{E0604D9E-1066-410A-8052-510037D74A8B}"/>
              </a:ext>
            </a:extLst>
          </p:cNvPr>
          <p:cNvGrpSpPr/>
          <p:nvPr/>
        </p:nvGrpSpPr>
        <p:grpSpPr>
          <a:xfrm>
            <a:off x="8168640" y="1178560"/>
            <a:ext cx="3902004" cy="3810000"/>
            <a:chOff x="8168640" y="1178560"/>
            <a:chExt cx="3902004" cy="3810000"/>
          </a:xfrm>
        </p:grpSpPr>
        <p:sp>
          <p:nvSpPr>
            <p:cNvPr id="3" name="Ovale Legende 2">
              <a:extLst>
                <a:ext uri="{FF2B5EF4-FFF2-40B4-BE49-F238E27FC236}">
                  <a16:creationId xmlns:a16="http://schemas.microsoft.com/office/drawing/2014/main" id="{1166B5B5-8323-E7E2-0BF9-95E97C1D8D2B}"/>
                </a:ext>
              </a:extLst>
            </p:cNvPr>
            <p:cNvSpPr/>
            <p:nvPr/>
          </p:nvSpPr>
          <p:spPr>
            <a:xfrm>
              <a:off x="8219081" y="1351280"/>
              <a:ext cx="3759559" cy="3637280"/>
            </a:xfrm>
            <a:prstGeom prst="wedgeEllipseCallout">
              <a:avLst>
                <a:gd name="adj1" fmla="val -69574"/>
                <a:gd name="adj2" fmla="val 29216"/>
              </a:avLst>
            </a:prstGeom>
            <a:solidFill>
              <a:schemeClr val="tx2">
                <a:lumMod val="75000"/>
                <a:alpha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feld 12">
              <a:extLst>
                <a:ext uri="{FF2B5EF4-FFF2-40B4-BE49-F238E27FC236}">
                  <a16:creationId xmlns:a16="http://schemas.microsoft.com/office/drawing/2014/main" id="{2CB8B517-2ED5-4674-B792-368C9F1C5D03}"/>
                </a:ext>
              </a:extLst>
            </p:cNvPr>
            <p:cNvSpPr txBox="1"/>
            <p:nvPr/>
          </p:nvSpPr>
          <p:spPr>
            <a:xfrm>
              <a:off x="8168640" y="1178560"/>
              <a:ext cx="3902004" cy="3785652"/>
            </a:xfrm>
            <a:prstGeom prst="rect">
              <a:avLst/>
            </a:prstGeom>
            <a:noFill/>
          </p:spPr>
          <p:txBody>
            <a:bodyPr wrap="square" rtlCol="0">
              <a:spAutoFit/>
            </a:bodyPr>
            <a:lstStyle/>
            <a:p>
              <a:r>
                <a:rPr kumimoji="0" lang="de-DE" sz="2400" b="0" i="0" u="none" strike="noStrike" kern="1200" cap="none" spc="0" normalizeH="0" baseline="0" noProof="0" dirty="0">
                  <a:ln>
                    <a:noFill/>
                  </a:ln>
                  <a:solidFill>
                    <a:prstClr val="white"/>
                  </a:solidFill>
                  <a:effectLst/>
                  <a:uLnTx/>
                  <a:uFillTx/>
                  <a:latin typeface="Calibri"/>
                  <a:ea typeface="+mn-ea"/>
                  <a:cs typeface="+mn-cs"/>
                </a:rPr>
                <a:t>      </a:t>
              </a:r>
            </a:p>
            <a:p>
              <a:r>
                <a:rPr lang="de-DE" sz="2400" dirty="0">
                  <a:solidFill>
                    <a:prstClr val="white"/>
                  </a:solidFill>
                  <a:latin typeface="Calibri"/>
                </a:rPr>
                <a:t>               </a:t>
              </a:r>
              <a:r>
                <a:rPr kumimoji="0" lang="de-DE" sz="2400" b="0" i="0" u="none" strike="noStrike" kern="1200" cap="none" spc="0" normalizeH="0" baseline="0" noProof="0" dirty="0">
                  <a:ln>
                    <a:noFill/>
                  </a:ln>
                  <a:solidFill>
                    <a:prstClr val="white"/>
                  </a:solidFill>
                  <a:effectLst/>
                  <a:uLnTx/>
                  <a:uFillTx/>
                  <a:latin typeface="Calibri"/>
                  <a:ea typeface="+mn-ea"/>
                  <a:cs typeface="+mn-cs"/>
                </a:rPr>
                <a:t>Jede weitere </a:t>
              </a:r>
              <a:br>
                <a:rPr kumimoji="0" lang="de-DE" sz="2400" b="0" i="0" u="none" strike="noStrike" kern="1200" cap="none" spc="0" normalizeH="0" baseline="0" noProof="0" dirty="0">
                  <a:ln>
                    <a:noFill/>
                  </a:ln>
                  <a:solidFill>
                    <a:prstClr val="white"/>
                  </a:solidFill>
                  <a:effectLst/>
                  <a:uLnTx/>
                  <a:uFillTx/>
                  <a:latin typeface="Calibri"/>
                  <a:ea typeface="+mn-ea"/>
                  <a:cs typeface="+mn-cs"/>
                </a:rPr>
              </a:br>
              <a:r>
                <a:rPr kumimoji="0" lang="de-DE" sz="2400" b="0" i="0" u="none" strike="noStrike" kern="1200" cap="none" spc="0" normalizeH="0" baseline="0" noProof="0" dirty="0">
                  <a:ln>
                    <a:noFill/>
                  </a:ln>
                  <a:solidFill>
                    <a:prstClr val="white"/>
                  </a:solidFill>
                  <a:effectLst/>
                  <a:uLnTx/>
                  <a:uFillTx/>
                  <a:latin typeface="Calibri"/>
                  <a:ea typeface="+mn-ea"/>
                  <a:cs typeface="+mn-cs"/>
                </a:rPr>
                <a:t>        in die Erdatmosphäre</a:t>
              </a:r>
              <a:br>
                <a:rPr kumimoji="0" lang="de-DE" sz="2400" b="0" i="0" u="none" strike="noStrike" kern="1200" cap="none" spc="0" normalizeH="0" baseline="0" noProof="0" dirty="0">
                  <a:ln>
                    <a:noFill/>
                  </a:ln>
                  <a:solidFill>
                    <a:prstClr val="white"/>
                  </a:solidFill>
                  <a:effectLst/>
                  <a:uLnTx/>
                  <a:uFillTx/>
                  <a:latin typeface="Calibri"/>
                  <a:ea typeface="+mn-ea"/>
                  <a:cs typeface="+mn-cs"/>
                </a:rPr>
              </a:br>
              <a:r>
                <a:rPr kumimoji="0" lang="de-DE" sz="2400" b="0" i="0" u="none" strike="noStrike" kern="1200" cap="none" spc="0" normalizeH="0" baseline="0" noProof="0" dirty="0">
                  <a:ln>
                    <a:noFill/>
                  </a:ln>
                  <a:solidFill>
                    <a:prstClr val="white"/>
                  </a:solidFill>
                  <a:effectLst/>
                  <a:uLnTx/>
                  <a:uFillTx/>
                  <a:latin typeface="Calibri"/>
                  <a:ea typeface="+mn-ea"/>
                  <a:cs typeface="+mn-cs"/>
                </a:rPr>
                <a:t>   gelangende</a:t>
              </a:r>
              <a:r>
                <a:rPr kumimoji="0" lang="de-DE" sz="2400" b="0" i="0" u="none" strike="noStrike" kern="1200" cap="none" spc="-90" normalizeH="0" noProof="0" dirty="0">
                  <a:ln>
                    <a:noFill/>
                  </a:ln>
                  <a:solidFill>
                    <a:prstClr val="white"/>
                  </a:solidFill>
                  <a:effectLst/>
                  <a:uLnTx/>
                  <a:uFillTx/>
                  <a:latin typeface="Calibri"/>
                  <a:ea typeface="+mn-ea"/>
                  <a:cs typeface="+mn-cs"/>
                </a:rPr>
                <a:t> … </a:t>
              </a:r>
              <a:r>
                <a:rPr kumimoji="0" lang="de-DE" sz="2400" b="0" i="0" u="none" strike="noStrike" kern="1200" cap="none" spc="0" normalizeH="0" baseline="0" noProof="0" dirty="0">
                  <a:ln>
                    <a:noFill/>
                  </a:ln>
                  <a:solidFill>
                    <a:prstClr val="white"/>
                  </a:solidFill>
                  <a:effectLst/>
                  <a:uLnTx/>
                  <a:uFillTx/>
                  <a:latin typeface="Calibri"/>
                  <a:ea typeface="+mn-ea"/>
                  <a:cs typeface="+mn-cs"/>
                </a:rPr>
                <a:t>CO</a:t>
              </a:r>
              <a:r>
                <a:rPr kumimoji="0" lang="de-DE" sz="2400" b="0" i="0" u="none" strike="noStrike" kern="1200" cap="none" spc="0" normalizeH="0" baseline="-25000" noProof="0" dirty="0">
                  <a:ln>
                    <a:noFill/>
                  </a:ln>
                  <a:solidFill>
                    <a:prstClr val="white"/>
                  </a:solidFill>
                  <a:effectLst/>
                  <a:uLnTx/>
                  <a:uFillTx/>
                  <a:latin typeface="Calibri"/>
                  <a:ea typeface="+mn-ea"/>
                  <a:cs typeface="+mn-cs"/>
                </a:rPr>
                <a:t>2 </a:t>
              </a:r>
              <a:r>
                <a:rPr kumimoji="0" lang="de-DE" sz="2400" b="0" i="0" u="none" strike="noStrike" kern="1200" cap="none" spc="0" normalizeH="0" baseline="0" noProof="0" dirty="0">
                  <a:ln>
                    <a:noFill/>
                  </a:ln>
                  <a:solidFill>
                    <a:prstClr val="white"/>
                  </a:solidFill>
                  <a:effectLst/>
                  <a:uLnTx/>
                  <a:uFillTx/>
                  <a:latin typeface="Calibri"/>
                  <a:ea typeface="+mn-ea"/>
                  <a:cs typeface="+mn-cs"/>
                </a:rPr>
                <a:t>- Menge</a:t>
              </a:r>
              <a:br>
                <a:rPr kumimoji="0" lang="de-DE" sz="2400" b="0" i="0" u="none" strike="noStrike" kern="1200" cap="none" spc="0" normalizeH="0" baseline="0" noProof="0" dirty="0">
                  <a:ln>
                    <a:noFill/>
                  </a:ln>
                  <a:solidFill>
                    <a:prstClr val="white"/>
                  </a:solidFill>
                  <a:effectLst/>
                  <a:uLnTx/>
                  <a:uFillTx/>
                  <a:latin typeface="Calibri"/>
                  <a:ea typeface="+mn-ea"/>
                  <a:cs typeface="+mn-cs"/>
                </a:rPr>
              </a:br>
              <a:r>
                <a:rPr kumimoji="0" lang="de-DE" sz="2400" b="0" i="0" u="none" strike="noStrike" kern="1200" cap="none" spc="0" normalizeH="0" baseline="0" noProof="0" dirty="0">
                  <a:ln>
                    <a:noFill/>
                  </a:ln>
                  <a:solidFill>
                    <a:prstClr val="white"/>
                  </a:solidFill>
                  <a:effectLst/>
                  <a:uLnTx/>
                  <a:uFillTx/>
                  <a:latin typeface="Calibri"/>
                  <a:ea typeface="+mn-ea"/>
                  <a:cs typeface="+mn-cs"/>
                </a:rPr>
                <a:t>    erhöht also bleibend die </a:t>
              </a:r>
              <a:br>
                <a:rPr kumimoji="0" lang="de-DE" sz="2400" b="0" i="0" u="none" strike="noStrike" kern="1200" cap="none" spc="0" normalizeH="0" baseline="0" noProof="0" dirty="0">
                  <a:ln>
                    <a:noFill/>
                  </a:ln>
                  <a:solidFill>
                    <a:prstClr val="white"/>
                  </a:solidFill>
                  <a:effectLst/>
                  <a:uLnTx/>
                  <a:uFillTx/>
                  <a:latin typeface="Calibri"/>
                  <a:ea typeface="+mn-ea"/>
                  <a:cs typeface="+mn-cs"/>
                </a:rPr>
              </a:br>
              <a:r>
                <a:rPr kumimoji="0" lang="de-DE" sz="2400" b="0" i="0" u="none" strike="noStrike" kern="1200" cap="none" spc="0" normalizeH="0" baseline="0" noProof="0" dirty="0">
                  <a:ln>
                    <a:noFill/>
                  </a:ln>
                  <a:solidFill>
                    <a:prstClr val="white"/>
                  </a:solidFill>
                  <a:effectLst/>
                  <a:uLnTx/>
                  <a:uFillTx/>
                  <a:latin typeface="Calibri"/>
                  <a:ea typeface="+mn-ea"/>
                  <a:cs typeface="+mn-cs"/>
                </a:rPr>
                <a:t>         CO</a:t>
              </a:r>
              <a:r>
                <a:rPr kumimoji="0" lang="de-DE" sz="2400" b="0" i="0" u="none" strike="noStrike" kern="1200" cap="none" spc="0" normalizeH="0" baseline="-25000" noProof="0" dirty="0">
                  <a:ln>
                    <a:noFill/>
                  </a:ln>
                  <a:solidFill>
                    <a:prstClr val="white"/>
                  </a:solidFill>
                  <a:effectLst/>
                  <a:uLnTx/>
                  <a:uFillTx/>
                  <a:latin typeface="Calibri"/>
                  <a:ea typeface="+mn-ea"/>
                  <a:cs typeface="+mn-cs"/>
                </a:rPr>
                <a:t>2</a:t>
              </a:r>
              <a:r>
                <a:rPr kumimoji="0" lang="de-DE" sz="2400" b="0" i="0" u="none" strike="noStrike" kern="1200" cap="none" spc="0" normalizeH="0" baseline="0" noProof="0" dirty="0">
                  <a:ln>
                    <a:noFill/>
                  </a:ln>
                  <a:solidFill>
                    <a:prstClr val="white"/>
                  </a:solidFill>
                  <a:effectLst/>
                  <a:uLnTx/>
                  <a:uFillTx/>
                  <a:latin typeface="Calibri"/>
                  <a:ea typeface="+mn-ea"/>
                  <a:cs typeface="+mn-cs"/>
                </a:rPr>
                <a:t>-Konzentration </a:t>
              </a:r>
              <a:br>
                <a:rPr kumimoji="0" lang="de-DE" sz="2400" b="0" i="0" u="none" strike="noStrike" kern="1200" cap="none" spc="0" normalizeH="0" baseline="0" noProof="0" dirty="0">
                  <a:ln>
                    <a:noFill/>
                  </a:ln>
                  <a:solidFill>
                    <a:prstClr val="white"/>
                  </a:solidFill>
                  <a:effectLst/>
                  <a:uLnTx/>
                  <a:uFillTx/>
                  <a:latin typeface="Calibri"/>
                  <a:ea typeface="+mn-ea"/>
                  <a:cs typeface="+mn-cs"/>
                </a:rPr>
              </a:br>
              <a:r>
                <a:rPr kumimoji="0" lang="de-DE" sz="2400" b="0" i="0" u="none" strike="noStrike" kern="1200" cap="none" spc="0" normalizeH="0" baseline="0" noProof="0" dirty="0">
                  <a:ln>
                    <a:noFill/>
                  </a:ln>
                  <a:solidFill>
                    <a:prstClr val="white"/>
                  </a:solidFill>
                  <a:effectLst/>
                  <a:uLnTx/>
                  <a:uFillTx/>
                  <a:latin typeface="Calibri"/>
                  <a:ea typeface="+mn-ea"/>
                  <a:cs typeface="+mn-cs"/>
                </a:rPr>
                <a:t>         und führt zu einem </a:t>
              </a:r>
              <a:br>
                <a:rPr kumimoji="0" lang="de-DE" sz="2400" b="0" i="0" u="none" strike="noStrike" kern="1200" cap="none" spc="0" normalizeH="0" baseline="0" noProof="0" dirty="0">
                  <a:ln>
                    <a:noFill/>
                  </a:ln>
                  <a:solidFill>
                    <a:prstClr val="white"/>
                  </a:solidFill>
                  <a:effectLst/>
                  <a:uLnTx/>
                  <a:uFillTx/>
                  <a:latin typeface="Calibri"/>
                  <a:ea typeface="+mn-ea"/>
                  <a:cs typeface="+mn-cs"/>
                </a:rPr>
              </a:br>
              <a:r>
                <a:rPr kumimoji="0" lang="de-DE" sz="2400" b="0" i="0" u="none" strike="noStrike" kern="1200" cap="none" spc="0" normalizeH="0" baseline="0" noProof="0" dirty="0">
                  <a:ln>
                    <a:noFill/>
                  </a:ln>
                  <a:solidFill>
                    <a:prstClr val="white"/>
                  </a:solidFill>
                  <a:effectLst/>
                  <a:uLnTx/>
                  <a:uFillTx/>
                  <a:latin typeface="Calibri"/>
                  <a:ea typeface="+mn-ea"/>
                  <a:cs typeface="+mn-cs"/>
                </a:rPr>
                <a:t>                  weiteren</a:t>
              </a:r>
              <a:br>
                <a:rPr kumimoji="0" lang="de-DE" sz="2400" b="0" i="0" u="none" strike="noStrike" kern="1200" cap="none" spc="0" normalizeH="0" baseline="0" noProof="0" dirty="0">
                  <a:ln>
                    <a:noFill/>
                  </a:ln>
                  <a:solidFill>
                    <a:prstClr val="white"/>
                  </a:solidFill>
                  <a:effectLst/>
                  <a:uLnTx/>
                  <a:uFillTx/>
                  <a:latin typeface="Calibri"/>
                  <a:ea typeface="+mn-ea"/>
                  <a:cs typeface="+mn-cs"/>
                </a:rPr>
              </a:br>
              <a:r>
                <a:rPr kumimoji="0" lang="de-DE" sz="2400" b="0" i="0" u="none" strike="noStrike" kern="1200" cap="none" spc="0" normalizeH="0" baseline="0" noProof="0" dirty="0">
                  <a:ln>
                    <a:noFill/>
                  </a:ln>
                  <a:solidFill>
                    <a:prstClr val="white"/>
                  </a:solidFill>
                  <a:effectLst/>
                  <a:uLnTx/>
                  <a:uFillTx/>
                  <a:latin typeface="Calibri"/>
                  <a:ea typeface="+mn-ea"/>
                  <a:cs typeface="+mn-cs"/>
                </a:rPr>
                <a:t>          Temperaturanstieg“</a:t>
              </a:r>
            </a:p>
            <a:p>
              <a:endParaRPr lang="de-DE" sz="2400" dirty="0"/>
            </a:p>
          </p:txBody>
        </p:sp>
      </p:grpSp>
    </p:spTree>
    <p:extLst>
      <p:ext uri="{BB962C8B-B14F-4D97-AF65-F5344CB8AC3E}">
        <p14:creationId xmlns:p14="http://schemas.microsoft.com/office/powerpoint/2010/main" val="298730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Screenshot, Schrift, Diagramm enthält.&#10;&#10;KI-generierte Inhalte können fehlerhaft sein.">
            <a:extLst>
              <a:ext uri="{FF2B5EF4-FFF2-40B4-BE49-F238E27FC236}">
                <a16:creationId xmlns:a16="http://schemas.microsoft.com/office/drawing/2014/main" id="{483CBDE4-75F1-0BB8-F036-3BE8D68CFC8A}"/>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60946" y="1115560"/>
            <a:ext cx="5551488" cy="5410200"/>
          </a:xfrm>
        </p:spPr>
      </p:pic>
      <p:pic>
        <p:nvPicPr>
          <p:cNvPr id="7" name="Grafik 6" descr="Ein Bild, das Text, Screenshot, Schrift, Diagramm enthält.&#10;&#10;KI-generierte Inhalte können fehlerhaft sein.">
            <a:extLst>
              <a:ext uri="{FF2B5EF4-FFF2-40B4-BE49-F238E27FC236}">
                <a16:creationId xmlns:a16="http://schemas.microsoft.com/office/drawing/2014/main" id="{B1454369-5158-3B03-4AAD-A3DACFC96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544" y="1115576"/>
            <a:ext cx="5530113" cy="5409894"/>
          </a:xfrm>
          <a:prstGeom prst="rect">
            <a:avLst/>
          </a:prstGeom>
        </p:spPr>
      </p:pic>
      <p:sp>
        <p:nvSpPr>
          <p:cNvPr id="6" name="Titel 1">
            <a:extLst>
              <a:ext uri="{FF2B5EF4-FFF2-40B4-BE49-F238E27FC236}">
                <a16:creationId xmlns:a16="http://schemas.microsoft.com/office/drawing/2014/main" id="{47858238-8F2A-4896-BC6C-F8E97DEE7271}"/>
              </a:ext>
            </a:extLst>
          </p:cNvPr>
          <p:cNvSpPr txBox="1">
            <a:spLocks/>
          </p:cNvSpPr>
          <p:nvPr/>
        </p:nvSpPr>
        <p:spPr>
          <a:xfrm>
            <a:off x="609600" y="36000"/>
            <a:ext cx="109728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defRPr>
                <a:latin typeface="+mj-lt"/>
                <a:ea typeface="+mj-ea"/>
                <a:cs typeface="+mj-cs"/>
              </a:defRPr>
            </a:lvl1pPr>
          </a:lstStyle>
          <a:p>
            <a:pPr algn="ctr">
              <a:lnSpc>
                <a:spcPct val="90000"/>
              </a:lnSpc>
            </a:pPr>
            <a:r>
              <a:rPr lang="de-DE" sz="3600" b="1" kern="1200" spc="100" dirty="0">
                <a:solidFill>
                  <a:schemeClr val="bg1"/>
                </a:solidFill>
              </a:rPr>
              <a:t>Der </a:t>
            </a:r>
            <a:r>
              <a:rPr lang="de-DE" sz="3600" b="1" spc="100" dirty="0">
                <a:solidFill>
                  <a:srgbClr val="FF0000"/>
                </a:solidFill>
              </a:rPr>
              <a:t>Gluthitzesommer</a:t>
            </a:r>
            <a:r>
              <a:rPr lang="de-DE" sz="3600" b="1" spc="100" dirty="0">
                <a:solidFill>
                  <a:schemeClr val="bg1"/>
                </a:solidFill>
              </a:rPr>
              <a:t> 2025 und die wesentliche Ursache der Erwärmung :</a:t>
            </a:r>
            <a:r>
              <a:rPr lang="de-DE" sz="3600" b="1" kern="1200" spc="100" dirty="0">
                <a:solidFill>
                  <a:schemeClr val="bg1"/>
                </a:solidFill>
              </a:rPr>
              <a:t> die Wolken gehen zurück?</a:t>
            </a:r>
            <a:endParaRPr lang="de-DE" sz="3600" b="1" kern="1200" dirty="0">
              <a:solidFill>
                <a:schemeClr val="bg1"/>
              </a:solidFill>
            </a:endParaRPr>
          </a:p>
        </p:txBody>
      </p:sp>
    </p:spTree>
    <p:extLst>
      <p:ext uri="{BB962C8B-B14F-4D97-AF65-F5344CB8AC3E}">
        <p14:creationId xmlns:p14="http://schemas.microsoft.com/office/powerpoint/2010/main" val="2230456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Gras, Himmel, draußen, Gebäude enthält.&#10;&#10;Automatisch generierte Beschreibung">
            <a:extLst>
              <a:ext uri="{FF2B5EF4-FFF2-40B4-BE49-F238E27FC236}">
                <a16:creationId xmlns:a16="http://schemas.microsoft.com/office/drawing/2014/main" id="{1724A274-A251-3A3C-F01D-6DD4DFC7055C}"/>
              </a:ext>
            </a:extLst>
          </p:cNvPr>
          <p:cNvPicPr>
            <a:picLocks noChangeAspect="1"/>
          </p:cNvPicPr>
          <p:nvPr/>
        </p:nvPicPr>
        <p:blipFill rotWithShape="1">
          <a:blip r:embed="rId2">
            <a:extLst>
              <a:ext uri="{28A0092B-C50C-407E-A947-70E740481C1C}">
                <a14:useLocalDpi xmlns:a14="http://schemas.microsoft.com/office/drawing/2010/main" val="0"/>
              </a:ext>
            </a:extLst>
          </a:blip>
          <a:srcRect t="14192" r="21831" b="11946"/>
          <a:stretch/>
        </p:blipFill>
        <p:spPr>
          <a:xfrm>
            <a:off x="4507872" y="1954462"/>
            <a:ext cx="6807828" cy="4293937"/>
          </a:xfrm>
          <a:prstGeom prst="rect">
            <a:avLst/>
          </a:prstGeom>
          <a:noFill/>
        </p:spPr>
      </p:pic>
      <p:sp>
        <p:nvSpPr>
          <p:cNvPr id="4" name="Titel 1">
            <a:extLst>
              <a:ext uri="{FF2B5EF4-FFF2-40B4-BE49-F238E27FC236}">
                <a16:creationId xmlns:a16="http://schemas.microsoft.com/office/drawing/2014/main" id="{4331C927-70A6-486C-9220-0642A39EEC90}"/>
              </a:ext>
            </a:extLst>
          </p:cNvPr>
          <p:cNvSpPr txBox="1">
            <a:spLocks/>
          </p:cNvSpPr>
          <p:nvPr/>
        </p:nvSpPr>
        <p:spPr>
          <a:xfrm>
            <a:off x="1460500" y="295200"/>
            <a:ext cx="9702800" cy="1432000"/>
          </a:xfrm>
          <a:prstGeom prst="rect">
            <a:avLst/>
          </a:prstGeom>
        </p:spPr>
        <p:txBody>
          <a:bodyPr vert="horz" lIns="91440" tIns="45720" rIns="91440" bIns="45720" rtlCol="0" anchor="t" anchorCtr="0">
            <a:noAutofit/>
          </a:bodyPr>
          <a:lstStyle>
            <a:lvl1pPr>
              <a:defRPr>
                <a:latin typeface="+mj-lt"/>
                <a:ea typeface="+mj-ea"/>
                <a:cs typeface="+mj-cs"/>
              </a:defRPr>
            </a:lvl1pPr>
          </a:lstStyle>
          <a:p>
            <a:r>
              <a:rPr lang="de-DE" sz="3600" b="1" dirty="0">
                <a:solidFill>
                  <a:schemeClr val="bg1"/>
                </a:solidFill>
              </a:rPr>
              <a:t>Notwendige, neue Rahmenbedingungen </a:t>
            </a:r>
            <a:br>
              <a:rPr lang="de-DE" sz="3600" b="1" dirty="0">
                <a:solidFill>
                  <a:schemeClr val="bg1"/>
                </a:solidFill>
              </a:rPr>
            </a:br>
            <a:r>
              <a:rPr lang="de-DE" sz="3600" b="1" dirty="0">
                <a:solidFill>
                  <a:schemeClr val="bg1"/>
                </a:solidFill>
              </a:rPr>
              <a:t>zur Bewältigung der Energiekrise</a:t>
            </a:r>
            <a:endParaRPr lang="de-DE" sz="3600" b="1" kern="0" dirty="0">
              <a:solidFill>
                <a:schemeClr val="bg1"/>
              </a:solidFill>
            </a:endParaRPr>
          </a:p>
        </p:txBody>
      </p:sp>
    </p:spTree>
    <p:extLst>
      <p:ext uri="{BB962C8B-B14F-4D97-AF65-F5344CB8AC3E}">
        <p14:creationId xmlns:p14="http://schemas.microsoft.com/office/powerpoint/2010/main" val="2652507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Karte, Text enthält.&#10;&#10;Automatisch generierte Beschreibung">
            <a:extLst>
              <a:ext uri="{FF2B5EF4-FFF2-40B4-BE49-F238E27FC236}">
                <a16:creationId xmlns:a16="http://schemas.microsoft.com/office/drawing/2014/main" id="{8FFB1093-4343-750A-5CE2-21CD5D4DF03C}"/>
              </a:ext>
            </a:extLst>
          </p:cNvPr>
          <p:cNvPicPr>
            <a:picLocks noChangeAspect="1"/>
          </p:cNvPicPr>
          <p:nvPr/>
        </p:nvPicPr>
        <p:blipFill>
          <a:blip r:embed="rId2"/>
          <a:stretch>
            <a:fillRect/>
          </a:stretch>
        </p:blipFill>
        <p:spPr>
          <a:xfrm>
            <a:off x="535035" y="255426"/>
            <a:ext cx="4837065" cy="6347597"/>
          </a:xfrm>
          <a:prstGeom prst="rect">
            <a:avLst/>
          </a:prstGeom>
        </p:spPr>
      </p:pic>
      <p:sp>
        <p:nvSpPr>
          <p:cNvPr id="6" name="Textfeld 5">
            <a:extLst>
              <a:ext uri="{FF2B5EF4-FFF2-40B4-BE49-F238E27FC236}">
                <a16:creationId xmlns:a16="http://schemas.microsoft.com/office/drawing/2014/main" id="{ECC531E5-6945-E06E-5372-2BD00769F674}"/>
              </a:ext>
            </a:extLst>
          </p:cNvPr>
          <p:cNvSpPr txBox="1"/>
          <p:nvPr/>
        </p:nvSpPr>
        <p:spPr>
          <a:xfrm>
            <a:off x="5783388" y="1678074"/>
            <a:ext cx="602615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60" normalizeH="0" noProof="0" dirty="0">
                <a:ln>
                  <a:noFill/>
                </a:ln>
                <a:solidFill>
                  <a:schemeClr val="bg1"/>
                </a:solidFill>
                <a:effectLst/>
                <a:uLnTx/>
                <a:uFillTx/>
                <a:ea typeface="+mn-ea"/>
                <a:cs typeface="+mn-cs"/>
              </a:rPr>
              <a:t>Das 550 000 km lange Gasnetz soll nach Willen </a:t>
            </a:r>
            <a:r>
              <a:rPr kumimoji="0" lang="de-DE" sz="2400" b="1" i="0" u="none" strike="noStrike" kern="1200" cap="none" spc="0" normalizeH="0" baseline="0" noProof="0" dirty="0">
                <a:ln>
                  <a:noFill/>
                </a:ln>
                <a:solidFill>
                  <a:schemeClr val="bg1"/>
                </a:solidFill>
                <a:effectLst/>
                <a:uLnTx/>
                <a:uFillTx/>
                <a:ea typeface="+mn-ea"/>
                <a:cs typeface="+mn-cs"/>
              </a:rPr>
              <a:t>der alten und der neuen Koalition bis 2045 stillgelegt oder herausgerissen werden. </a:t>
            </a:r>
            <a:br>
              <a:rPr kumimoji="0" lang="de-DE" sz="2400" b="1" i="0" u="none" strike="noStrike" kern="1200" cap="none" spc="0" normalizeH="0" baseline="0" noProof="0" dirty="0">
                <a:ln>
                  <a:noFill/>
                </a:ln>
                <a:solidFill>
                  <a:schemeClr val="bg1"/>
                </a:solidFill>
                <a:effectLst/>
                <a:uLnTx/>
                <a:uFillTx/>
                <a:ea typeface="+mn-ea"/>
                <a:cs typeface="+mn-cs"/>
              </a:rPr>
            </a:br>
            <a:r>
              <a:rPr kumimoji="0" lang="de-DE" sz="2400" b="1" i="0" u="none" strike="noStrike" kern="1200" cap="none" spc="0" normalizeH="0" baseline="0" noProof="0" dirty="0">
                <a:ln>
                  <a:noFill/>
                </a:ln>
                <a:solidFill>
                  <a:schemeClr val="bg1"/>
                </a:solidFill>
                <a:effectLst/>
                <a:uLnTx/>
                <a:uFillTx/>
                <a:ea typeface="+mn-ea"/>
                <a:cs typeface="+mn-cs"/>
              </a:rPr>
              <a:t>Das Gasnetz ist 270 Milliarden € wert. Um es durch Stromleitungen für Wärmepumpen zu </a:t>
            </a:r>
            <a:r>
              <a:rPr kumimoji="0" lang="de-DE" sz="2400" b="1" i="0" u="none" strike="noStrike" kern="1200" cap="none" spc="-40" normalizeH="0" noProof="0" dirty="0">
                <a:ln>
                  <a:noFill/>
                </a:ln>
                <a:solidFill>
                  <a:schemeClr val="bg1"/>
                </a:solidFill>
                <a:effectLst/>
                <a:uLnTx/>
                <a:uFillTx/>
                <a:ea typeface="+mn-ea"/>
                <a:cs typeface="+mn-cs"/>
              </a:rPr>
              <a:t>ersetzen, bräuchte es noch einmal den gleichen </a:t>
            </a:r>
            <a:r>
              <a:rPr kumimoji="0" lang="de-DE" sz="2400" b="1" i="0" u="none" strike="noStrike" kern="1200" cap="none" spc="0" normalizeH="0" baseline="0" noProof="0" dirty="0">
                <a:ln>
                  <a:noFill/>
                </a:ln>
                <a:solidFill>
                  <a:schemeClr val="bg1"/>
                </a:solidFill>
                <a:effectLst/>
                <a:uLnTx/>
                <a:uFillTx/>
                <a:ea typeface="+mn-ea"/>
                <a:cs typeface="+mn-cs"/>
              </a:rPr>
              <a:t>Betrag. </a:t>
            </a:r>
          </a:p>
        </p:txBody>
      </p:sp>
      <p:sp>
        <p:nvSpPr>
          <p:cNvPr id="7" name="Textfeld 6">
            <a:extLst>
              <a:ext uri="{FF2B5EF4-FFF2-40B4-BE49-F238E27FC236}">
                <a16:creationId xmlns:a16="http://schemas.microsoft.com/office/drawing/2014/main" id="{08C2CFE8-4150-1B9F-F887-9359A52A60F4}"/>
              </a:ext>
            </a:extLst>
          </p:cNvPr>
          <p:cNvSpPr txBox="1"/>
          <p:nvPr/>
        </p:nvSpPr>
        <p:spPr>
          <a:xfrm>
            <a:off x="5795521" y="4485277"/>
            <a:ext cx="629976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chemeClr val="bg1"/>
                </a:solidFill>
                <a:effectLst/>
                <a:uLnTx/>
                <a:uFillTx/>
                <a:ea typeface="+mn-ea"/>
                <a:cs typeface="+mn-cs"/>
              </a:rPr>
              <a:t>Daher wird ab 1.1.2025 den Gasnetzbetreibern erlaubt die Abschreibungen der Gasnetze bis 2025 zu verkürzen. </a:t>
            </a:r>
            <a:br>
              <a:rPr kumimoji="0" lang="de-DE" sz="2400" b="1" i="0" u="none" strike="noStrike" kern="1200" cap="none" spc="0" normalizeH="0" baseline="0" noProof="0" dirty="0">
                <a:ln>
                  <a:noFill/>
                </a:ln>
                <a:solidFill>
                  <a:schemeClr val="bg1"/>
                </a:solidFill>
                <a:effectLst/>
                <a:uLnTx/>
                <a:uFillTx/>
                <a:ea typeface="+mn-ea"/>
                <a:cs typeface="+mn-cs"/>
              </a:rPr>
            </a:br>
            <a:r>
              <a:rPr kumimoji="0" lang="de-DE" sz="2400" b="1" i="0" u="none" strike="noStrike" kern="1200" cap="none" spc="-40" normalizeH="0" noProof="0" dirty="0">
                <a:ln>
                  <a:noFill/>
                </a:ln>
                <a:solidFill>
                  <a:schemeClr val="bg1"/>
                </a:solidFill>
                <a:effectLst/>
                <a:uLnTx/>
                <a:uFillTx/>
                <a:ea typeface="+mn-ea"/>
                <a:cs typeface="+mn-cs"/>
              </a:rPr>
              <a:t>Folge : die Gasnetzkosten können um </a:t>
            </a:r>
            <a:r>
              <a:rPr kumimoji="0" lang="de-DE" sz="2400" b="1" i="0" u="none" strike="noStrike" kern="1200" cap="none" spc="-80" normalizeH="0" noProof="0" dirty="0">
                <a:ln>
                  <a:noFill/>
                </a:ln>
                <a:solidFill>
                  <a:schemeClr val="bg1"/>
                </a:solidFill>
                <a:effectLst/>
                <a:uLnTx/>
                <a:uFillTx/>
                <a:ea typeface="+mn-ea"/>
                <a:cs typeface="+mn-cs"/>
              </a:rPr>
              <a:t>20 % steigen.</a:t>
            </a:r>
          </a:p>
        </p:txBody>
      </p:sp>
      <p:sp>
        <p:nvSpPr>
          <p:cNvPr id="8" name="Textfeld 7">
            <a:extLst>
              <a:ext uri="{FF2B5EF4-FFF2-40B4-BE49-F238E27FC236}">
                <a16:creationId xmlns:a16="http://schemas.microsoft.com/office/drawing/2014/main" id="{4187E559-D08A-2931-FABA-7195E5960073}"/>
              </a:ext>
            </a:extLst>
          </p:cNvPr>
          <p:cNvSpPr txBox="1"/>
          <p:nvPr/>
        </p:nvSpPr>
        <p:spPr>
          <a:xfrm>
            <a:off x="5783388" y="228823"/>
            <a:ext cx="58547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chemeClr val="bg1"/>
                </a:solidFill>
                <a:effectLst/>
                <a:uLnTx/>
                <a:uFillTx/>
                <a:latin typeface="+mj-lt"/>
                <a:ea typeface="+mn-ea"/>
                <a:cs typeface="+mn-cs"/>
              </a:rPr>
              <a:t>Bundesregierung plant die Zerstörung unserer Gasnetze</a:t>
            </a:r>
          </a:p>
        </p:txBody>
      </p:sp>
    </p:spTree>
    <p:extLst>
      <p:ext uri="{BB962C8B-B14F-4D97-AF65-F5344CB8AC3E}">
        <p14:creationId xmlns:p14="http://schemas.microsoft.com/office/powerpoint/2010/main" val="1141018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691739-FD02-4D8D-8FF8-9C4E92259BCE}"/>
              </a:ext>
            </a:extLst>
          </p:cNvPr>
          <p:cNvSpPr>
            <a:spLocks noGrp="1"/>
          </p:cNvSpPr>
          <p:nvPr>
            <p:ph type="title" idx="4294967295"/>
          </p:nvPr>
        </p:nvSpPr>
        <p:spPr>
          <a:xfrm>
            <a:off x="597877" y="0"/>
            <a:ext cx="11115152" cy="13255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de-DE" sz="3600" b="1" dirty="0">
                <a:solidFill>
                  <a:schemeClr val="bg1"/>
                </a:solidFill>
              </a:rPr>
              <a:t>1. Fracking-Erdgasförderung in Deutschland ermöglichen,</a:t>
            </a:r>
            <a:br>
              <a:rPr lang="de-DE" sz="3600" b="1" dirty="0">
                <a:solidFill>
                  <a:schemeClr val="bg1"/>
                </a:solidFill>
              </a:rPr>
            </a:br>
            <a:r>
              <a:rPr lang="de-DE" sz="3600" b="1" dirty="0">
                <a:solidFill>
                  <a:schemeClr val="bg1"/>
                </a:solidFill>
              </a:rPr>
              <a:t>    seit 2017 in Deutschland verboten</a:t>
            </a:r>
          </a:p>
        </p:txBody>
      </p:sp>
      <p:pic>
        <p:nvPicPr>
          <p:cNvPr id="7" name="Inhaltsplatzhalter 6">
            <a:extLst>
              <a:ext uri="{FF2B5EF4-FFF2-40B4-BE49-F238E27FC236}">
                <a16:creationId xmlns:a16="http://schemas.microsoft.com/office/drawing/2014/main" id="{CF93974C-59F7-09CE-3F2A-768452704C5D}"/>
              </a:ext>
            </a:extLst>
          </p:cNvPr>
          <p:cNvPicPr>
            <a:picLocks noGrp="1" noChangeAspect="1"/>
          </p:cNvPicPr>
          <p:nvPr>
            <p:ph idx="4294967295"/>
          </p:nvPr>
        </p:nvPicPr>
        <p:blipFill rotWithShape="1">
          <a:blip r:embed="rId2"/>
          <a:srcRect r="3238" b="2124"/>
          <a:stretch/>
        </p:blipFill>
        <p:spPr>
          <a:xfrm>
            <a:off x="269631" y="1399931"/>
            <a:ext cx="6207371" cy="5172563"/>
          </a:xfrm>
        </p:spPr>
      </p:pic>
      <p:sp>
        <p:nvSpPr>
          <p:cNvPr id="3" name="Textfeld 2">
            <a:extLst>
              <a:ext uri="{FF2B5EF4-FFF2-40B4-BE49-F238E27FC236}">
                <a16:creationId xmlns:a16="http://schemas.microsoft.com/office/drawing/2014/main" id="{479FDC04-F131-4DB7-6458-8CCD845F0FA0}"/>
              </a:ext>
            </a:extLst>
          </p:cNvPr>
          <p:cNvSpPr txBox="1"/>
          <p:nvPr/>
        </p:nvSpPr>
        <p:spPr>
          <a:xfrm>
            <a:off x="6778869" y="1417638"/>
            <a:ext cx="5143500" cy="452431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de-DE"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„Solange wir in Deutschland Erdgas benötigen, ist es – freundlich ausgedrückt – ein Schildbürgerstreich, dass wir es nicht bei uns fördern“</a:t>
            </a:r>
            <a:br>
              <a:rPr kumimoji="0" lang="de-DE"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br>
            <a:endParaRPr kumimoji="0" lang="de-DE"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spcBef>
                <a:spcPts val="0"/>
              </a:spcBef>
              <a:spcAft>
                <a:spcPts val="0"/>
              </a:spcAft>
              <a:buClrTx/>
              <a:buSzTx/>
              <a:buFontTx/>
              <a:buNone/>
              <a:tabLst/>
              <a:defRPr/>
            </a:pPr>
            <a:r>
              <a:rPr kumimoji="0" lang="de-DE"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Hans-Joachim Kümpel </a:t>
            </a:r>
            <a:br>
              <a:rPr kumimoji="0" lang="de-DE"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br>
            <a:r>
              <a:rPr kumimoji="0" lang="de-DE" sz="2400" b="0" i="0" u="none" strike="noStrike" kern="1200" cap="none" spc="0" normalizeH="0" baseline="0" noProof="0" dirty="0">
                <a:ln>
                  <a:noFill/>
                </a:ln>
                <a:solidFill>
                  <a:schemeClr val="bg1"/>
                </a:solidFill>
                <a:effectLst/>
                <a:uLnTx/>
                <a:uFillTx/>
                <a:ea typeface="Calibri" panose="020F0502020204030204" pitchFamily="34" charset="0"/>
                <a:cs typeface="Arial" panose="020B0604020202020204" pitchFamily="34" charset="0"/>
              </a:rPr>
              <a:t>ehem. Präsident der Bundesanstalt für Geowissenschaften und Rohstoffe</a:t>
            </a:r>
          </a:p>
          <a:p>
            <a:pPr marL="0" marR="0" lvl="0" indent="0" algn="l" defTabSz="914400" rtl="0" eaLnBrk="1" fontAlgn="auto" latinLnBrk="0" hangingPunct="1">
              <a:spcBef>
                <a:spcPts val="0"/>
              </a:spcBef>
              <a:spcAft>
                <a:spcPts val="0"/>
              </a:spcAft>
              <a:buClrTx/>
              <a:buSzTx/>
              <a:buFontTx/>
              <a:buNone/>
              <a:tabLst/>
              <a:defRPr/>
            </a:pPr>
            <a:r>
              <a:rPr kumimoji="0" lang="de-DE" sz="2400" b="0" i="0" u="none" strike="noStrike" kern="1200" cap="none" spc="0" normalizeH="0" baseline="0" noProof="0" dirty="0">
                <a:ln>
                  <a:noFill/>
                </a:ln>
                <a:solidFill>
                  <a:schemeClr val="bg1"/>
                </a:solidFill>
                <a:effectLst/>
                <a:uLnTx/>
                <a:uFillTx/>
                <a:ea typeface="+mn-ea"/>
                <a:cs typeface="Arial" panose="020B0604020202020204" pitchFamily="34" charset="0"/>
              </a:rPr>
              <a:t>Fördermenge nach Kümpel:  </a:t>
            </a:r>
            <a:br>
              <a:rPr kumimoji="0" lang="de-DE" sz="2400" b="0" i="0" u="none" strike="noStrike" kern="1200" cap="none" spc="0" normalizeH="0" baseline="0" noProof="0" dirty="0">
                <a:ln>
                  <a:noFill/>
                </a:ln>
                <a:solidFill>
                  <a:schemeClr val="bg1"/>
                </a:solidFill>
                <a:effectLst/>
                <a:uLnTx/>
                <a:uFillTx/>
                <a:ea typeface="+mn-ea"/>
                <a:cs typeface="Arial" panose="020B0604020202020204" pitchFamily="34" charset="0"/>
              </a:rPr>
            </a:br>
            <a:r>
              <a:rPr kumimoji="0" lang="de-DE" sz="2400" b="0" i="0" u="none" strike="noStrike" kern="1200" cap="none" spc="0" normalizeH="0" baseline="0" noProof="0" dirty="0">
                <a:ln>
                  <a:noFill/>
                </a:ln>
                <a:solidFill>
                  <a:schemeClr val="bg1"/>
                </a:solidFill>
                <a:effectLst/>
                <a:uLnTx/>
                <a:uFillTx/>
                <a:ea typeface="+mn-ea"/>
                <a:cs typeface="Arial" panose="020B0604020202020204" pitchFamily="34" charset="0"/>
              </a:rPr>
              <a:t>jährlich 20 Milliarden Kubikmeter auf Jahrzehnte hinaus.</a:t>
            </a:r>
          </a:p>
          <a:p>
            <a:pPr marL="0" marR="0" lvl="0" indent="0" algn="l" defTabSz="914400" rtl="0" eaLnBrk="1" fontAlgn="auto" latinLnBrk="0" hangingPunct="1">
              <a:spcBef>
                <a:spcPts val="0"/>
              </a:spcBef>
              <a:spcAft>
                <a:spcPts val="0"/>
              </a:spcAft>
              <a:buClrTx/>
              <a:buSzTx/>
              <a:buFontTx/>
              <a:buNone/>
              <a:tabLst/>
              <a:defRPr/>
            </a:pPr>
            <a:r>
              <a:rPr kumimoji="0" lang="de-DE" sz="2400" b="0" i="0" u="none" strike="noStrike" kern="1200" cap="none" spc="0" normalizeH="0" baseline="0" noProof="0" dirty="0">
                <a:ln>
                  <a:noFill/>
                </a:ln>
                <a:solidFill>
                  <a:schemeClr val="bg1"/>
                </a:solidFill>
                <a:effectLst/>
                <a:uLnTx/>
                <a:uFillTx/>
                <a:ea typeface="+mn-ea"/>
                <a:cs typeface="Arial" panose="020B0604020202020204" pitchFamily="34" charset="0"/>
              </a:rPr>
              <a:t>Insgesamt 2,3 Billionen m³</a:t>
            </a:r>
          </a:p>
        </p:txBody>
      </p:sp>
    </p:spTree>
    <p:extLst>
      <p:ext uri="{BB962C8B-B14F-4D97-AF65-F5344CB8AC3E}">
        <p14:creationId xmlns:p14="http://schemas.microsoft.com/office/powerpoint/2010/main" val="1307538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a:extLst>
              <a:ext uri="{FF2B5EF4-FFF2-40B4-BE49-F238E27FC236}">
                <a16:creationId xmlns:a16="http://schemas.microsoft.com/office/drawing/2014/main" id="{8FC33C91-5BC3-826A-AAD9-1468939C5A9D}"/>
              </a:ext>
            </a:extLst>
          </p:cNvPr>
          <p:cNvPicPr>
            <a:picLocks noGrp="1" noChangeAspect="1"/>
          </p:cNvPicPr>
          <p:nvPr>
            <p:ph idx="4294967295"/>
          </p:nvPr>
        </p:nvPicPr>
        <p:blipFill>
          <a:blip r:embed="rId2"/>
          <a:stretch>
            <a:fillRect/>
          </a:stretch>
        </p:blipFill>
        <p:spPr>
          <a:xfrm>
            <a:off x="8291513" y="1358674"/>
            <a:ext cx="3612433" cy="1973400"/>
          </a:xfrm>
          <a:prstGeom prst="rect">
            <a:avLst/>
          </a:prstGeom>
          <a:noFill/>
          <a:ln w="63500">
            <a:solidFill>
              <a:schemeClr val="bg1"/>
            </a:solidFill>
          </a:ln>
          <a:effectLst/>
        </p:spPr>
      </p:pic>
      <p:sp>
        <p:nvSpPr>
          <p:cNvPr id="50180" name="Textfeld 5">
            <a:extLst>
              <a:ext uri="{FF2B5EF4-FFF2-40B4-BE49-F238E27FC236}">
                <a16:creationId xmlns:a16="http://schemas.microsoft.com/office/drawing/2014/main" id="{C7147843-B2E8-4B10-B3FA-26E43964AF51}"/>
              </a:ext>
            </a:extLst>
          </p:cNvPr>
          <p:cNvSpPr txBox="1">
            <a:spLocks noChangeArrowheads="1"/>
          </p:cNvSpPr>
          <p:nvPr/>
        </p:nvSpPr>
        <p:spPr bwMode="auto">
          <a:xfrm>
            <a:off x="390525" y="1325563"/>
            <a:ext cx="7791450" cy="525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spcBef>
                <a:spcPct val="0"/>
              </a:spcBef>
              <a:spcAft>
                <a:spcPct val="0"/>
              </a:spcAft>
              <a:buClrTx/>
              <a:buSzTx/>
              <a:buFont typeface="Arial" panose="020B0604020202020204" pitchFamily="34" charset="0"/>
              <a:buNone/>
              <a:tabLst/>
              <a:defRPr/>
            </a:pPr>
            <a:r>
              <a:rPr kumimoji="0" lang="de-DE" altLang="de-DE" sz="2400" b="0" i="0" u="none" strike="noStrike" kern="1200" cap="none" spc="-40" normalizeH="0" noProof="0" dirty="0">
                <a:ln>
                  <a:noFill/>
                </a:ln>
                <a:solidFill>
                  <a:schemeClr val="bg1"/>
                </a:solidFill>
                <a:effectLst/>
                <a:uLnTx/>
                <a:uFillTx/>
                <a:latin typeface="+mn-lt"/>
                <a:ea typeface="+mn-ea"/>
                <a:cs typeface="Arial" panose="020B0604020202020204" pitchFamily="34" charset="0"/>
              </a:rPr>
              <a:t>Seit 2009 betreibt RWE am Standort des Braunkohlekraftwerks </a:t>
            </a:r>
            <a:r>
              <a:rPr kumimoji="0" lang="de-DE" altLang="de-DE" sz="2400" b="0" i="0" u="none" strike="noStrike" kern="1200" cap="none" spc="0" normalizeH="0" baseline="0" noProof="0" dirty="0" err="1">
                <a:ln>
                  <a:noFill/>
                </a:ln>
                <a:solidFill>
                  <a:schemeClr val="bg1"/>
                </a:solidFill>
                <a:effectLst/>
                <a:uLnTx/>
                <a:uFillTx/>
                <a:latin typeface="+mn-lt"/>
                <a:ea typeface="+mn-ea"/>
                <a:cs typeface="Arial" panose="020B0604020202020204" pitchFamily="34" charset="0"/>
              </a:rPr>
              <a:t>Niederaussem</a:t>
            </a: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 zusammen mit BASF und Linde eine Anlage zur nachträglichen Abscheidung von CO</a:t>
            </a:r>
            <a:r>
              <a:rPr kumimoji="0" lang="de-DE" altLang="de-DE" sz="2400" b="0" i="0" u="none" strike="noStrike" kern="1200" cap="none" spc="0" normalizeH="0" baseline="0" noProof="0" dirty="0">
                <a:ln>
                  <a:noFill/>
                </a:ln>
                <a:solidFill>
                  <a:schemeClr val="bg1"/>
                </a:solidFill>
                <a:effectLst/>
                <a:uLnTx/>
                <a:uFillTx/>
                <a:latin typeface="+mn-lt"/>
                <a:cs typeface="Calibri" panose="020F0502020204030204" pitchFamily="34" charset="0"/>
              </a:rPr>
              <a:t>₂</a:t>
            </a: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 Die Anlage scheidet über 90 % des CO</a:t>
            </a:r>
            <a:r>
              <a:rPr kumimoji="0" lang="de-DE" altLang="de-DE" sz="2400" b="0" i="0" u="none" strike="noStrike" kern="1200" cap="none" spc="0" normalizeH="0" baseline="0" noProof="0" dirty="0">
                <a:ln>
                  <a:noFill/>
                </a:ln>
                <a:solidFill>
                  <a:schemeClr val="bg1"/>
                </a:solidFill>
                <a:effectLst/>
                <a:uLnTx/>
                <a:uFillTx/>
                <a:latin typeface="+mn-lt"/>
                <a:cs typeface="Calibri" panose="020F0502020204030204" pitchFamily="34" charset="0"/>
              </a:rPr>
              <a:t>₂</a:t>
            </a: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 ab. </a:t>
            </a:r>
            <a:r>
              <a:rPr kumimoji="0" lang="de-DE" altLang="de-DE" sz="2400" b="0" i="0" u="none" strike="noStrike" kern="1200" cap="none" spc="-40" normalizeH="0" baseline="0" noProof="0" dirty="0">
                <a:ln>
                  <a:noFill/>
                </a:ln>
                <a:solidFill>
                  <a:schemeClr val="bg1"/>
                </a:solidFill>
                <a:effectLst/>
                <a:uLnTx/>
                <a:uFillTx/>
                <a:latin typeface="+mn-lt"/>
                <a:ea typeface="+mn-ea"/>
                <a:cs typeface="Arial" panose="020B0604020202020204" pitchFamily="34" charset="0"/>
              </a:rPr>
              <a:t>Die Kosten betragen 30 €/t CO</a:t>
            </a:r>
            <a:r>
              <a:rPr kumimoji="0" lang="de-DE" altLang="de-DE" sz="2400" b="0" i="0" u="none" strike="noStrike" kern="1200" cap="none" spc="-40" normalizeH="0" baseline="0" noProof="0" dirty="0">
                <a:ln>
                  <a:noFill/>
                </a:ln>
                <a:solidFill>
                  <a:schemeClr val="bg1"/>
                </a:solidFill>
                <a:effectLst/>
                <a:uLnTx/>
                <a:uFillTx/>
                <a:latin typeface="+mn-lt"/>
                <a:cs typeface="Calibri" panose="020F0502020204030204" pitchFamily="34" charset="0"/>
              </a:rPr>
              <a:t>₂</a:t>
            </a:r>
            <a:r>
              <a:rPr kumimoji="0" lang="de-DE" altLang="de-DE" sz="2400" b="0" i="0" u="none" strike="noStrike" kern="1200" cap="none" spc="-40" normalizeH="0" baseline="0" noProof="0" dirty="0">
                <a:ln>
                  <a:noFill/>
                </a:ln>
                <a:solidFill>
                  <a:schemeClr val="bg1"/>
                </a:solidFill>
                <a:effectLst/>
                <a:uLnTx/>
                <a:uFillTx/>
                <a:latin typeface="+mn-lt"/>
                <a:ea typeface="+mn-ea"/>
                <a:cs typeface="Arial" panose="020B0604020202020204" pitchFamily="34" charset="0"/>
              </a:rPr>
              <a:t>.</a:t>
            </a:r>
            <a:r>
              <a:rPr kumimoji="0" lang="de-DE" altLang="de-DE" sz="2400" b="0" i="0" u="none" strike="noStrike" kern="1200" cap="none" spc="-40" normalizeH="0" baseline="30000" noProof="0" dirty="0">
                <a:ln>
                  <a:noFill/>
                </a:ln>
                <a:solidFill>
                  <a:schemeClr val="bg1"/>
                </a:solidFill>
                <a:effectLst/>
                <a:uLnTx/>
                <a:uFillTx/>
                <a:latin typeface="+mn-lt"/>
                <a:ea typeface="+mn-ea"/>
                <a:cs typeface="Arial" panose="020B0604020202020204" pitchFamily="34" charset="0"/>
              </a:rPr>
              <a:t>1</a:t>
            </a:r>
            <a:r>
              <a:rPr kumimoji="0" lang="de-DE" altLang="de-DE" sz="2400" b="0" i="0" u="none" strike="noStrike" kern="1200" cap="none" spc="-40" normalizeH="0" baseline="0" noProof="0" dirty="0">
                <a:ln>
                  <a:noFill/>
                </a:ln>
                <a:solidFill>
                  <a:schemeClr val="bg1"/>
                </a:solidFill>
                <a:effectLst/>
                <a:uLnTx/>
                <a:uFillTx/>
                <a:latin typeface="+mn-lt"/>
                <a:ea typeface="+mn-ea"/>
                <a:cs typeface="Arial" panose="020B0604020202020204" pitchFamily="34" charset="0"/>
              </a:rPr>
              <a:t> Der Wirkungsgradverlust</a:t>
            </a: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 beträgt weniger als 10 %. </a:t>
            </a:r>
            <a:r>
              <a:rPr kumimoji="0" lang="de-DE" altLang="de-DE" sz="2400" b="0" i="0" u="none" strike="noStrike" kern="1200" cap="none" spc="0" normalizeH="0" baseline="0" noProof="0" dirty="0" err="1">
                <a:ln>
                  <a:noFill/>
                </a:ln>
                <a:solidFill>
                  <a:schemeClr val="bg1"/>
                </a:solidFill>
                <a:effectLst/>
                <a:uLnTx/>
                <a:uFillTx/>
                <a:latin typeface="+mn-lt"/>
                <a:ea typeface="+mn-ea"/>
                <a:cs typeface="Arial" panose="020B0604020202020204" pitchFamily="34" charset="0"/>
              </a:rPr>
              <a:t>Niederaussem</a:t>
            </a: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 soll nach Willen des Bundeswirtschaftsminister und RWE  2030 einschließlich CO</a:t>
            </a:r>
            <a:r>
              <a:rPr kumimoji="0" lang="de-DE" altLang="de-DE" sz="2400" b="0" i="0" u="none" strike="noStrike" kern="1200" cap="none" spc="0" normalizeH="0" baseline="0" noProof="0" dirty="0">
                <a:ln>
                  <a:noFill/>
                </a:ln>
                <a:solidFill>
                  <a:schemeClr val="bg1"/>
                </a:solidFill>
                <a:effectLst/>
                <a:uLnTx/>
                <a:uFillTx/>
                <a:cs typeface="Calibri" panose="020F0502020204030204" pitchFamily="34" charset="0"/>
              </a:rPr>
              <a:t>₂</a:t>
            </a: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-Abscheidung stillgelegt werden. </a:t>
            </a:r>
          </a:p>
          <a:p>
            <a:pPr marL="0" marR="0" lvl="0" indent="0" algn="l" defTabSz="914400" rtl="0" eaLnBrk="0" fontAlgn="base" latinLnBrk="0" hangingPunct="0">
              <a:spcBef>
                <a:spcPct val="0"/>
              </a:spcBef>
              <a:spcAft>
                <a:spcPct val="0"/>
              </a:spcAft>
              <a:buClrTx/>
              <a:buSzTx/>
              <a:buFont typeface="Arial" panose="020B0604020202020204" pitchFamily="34" charset="0"/>
              <a:buNone/>
              <a:tabLst/>
              <a:defRPr/>
            </a:pPr>
            <a:endParaRPr kumimoji="0" lang="de-DE" altLang="de-DE" sz="10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pPr marL="0" marR="0" lvl="0" indent="0" algn="l" defTabSz="914400" rtl="0" eaLnBrk="0" fontAlgn="base" latinLnBrk="0" hangingPunct="0">
              <a:spcBef>
                <a:spcPct val="0"/>
              </a:spcBef>
              <a:spcAft>
                <a:spcPct val="0"/>
              </a:spcAft>
              <a:buClrTx/>
              <a:buSzTx/>
              <a:buFont typeface="Arial" panose="020B0604020202020204" pitchFamily="34" charset="0"/>
              <a:buNone/>
              <a:tabLst/>
              <a:defRPr/>
            </a:pPr>
            <a:r>
              <a:rPr kumimoji="0" lang="de-DE" altLang="de-DE" sz="2400" b="0" i="0" u="none" strike="noStrike" kern="1200" cap="none" spc="-40" normalizeH="0" noProof="0" dirty="0">
                <a:ln>
                  <a:noFill/>
                </a:ln>
                <a:solidFill>
                  <a:schemeClr val="bg1"/>
                </a:solidFill>
                <a:effectLst/>
                <a:uLnTx/>
                <a:uFillTx/>
                <a:latin typeface="+mn-lt"/>
                <a:ea typeface="+mn-ea"/>
                <a:cs typeface="Arial" panose="020B0604020202020204" pitchFamily="34" charset="0"/>
              </a:rPr>
              <a:t>Am 23.5.2023 gab RWE bekannt, dass in England die dortigen </a:t>
            </a:r>
            <a:r>
              <a:rPr kumimoji="0" lang="de-DE" altLang="de-DE" sz="2400" b="0" i="0" u="none" strike="noStrike" kern="1200" cap="none" spc="-20" normalizeH="0" noProof="0" dirty="0">
                <a:ln>
                  <a:noFill/>
                </a:ln>
                <a:solidFill>
                  <a:schemeClr val="bg1"/>
                </a:solidFill>
                <a:effectLst/>
                <a:uLnTx/>
                <a:uFillTx/>
                <a:latin typeface="+mn-lt"/>
                <a:ea typeface="+mn-ea"/>
                <a:cs typeface="Arial" panose="020B0604020202020204" pitchFamily="34" charset="0"/>
              </a:rPr>
              <a:t>Gaskraftwerke mit einer Leistung von 4,7 GW mit einer CCS </a:t>
            </a: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Anlage ausgestattet werden sollen und somit 11 Mio. t CO</a:t>
            </a:r>
            <a:r>
              <a:rPr kumimoji="0" lang="de-DE" altLang="de-DE" sz="2400" b="0" i="0" u="none" strike="noStrike" kern="1200" cap="none" spc="0" normalizeH="0" baseline="0" noProof="0" dirty="0">
                <a:ln>
                  <a:noFill/>
                </a:ln>
                <a:solidFill>
                  <a:schemeClr val="bg1"/>
                </a:solidFill>
                <a:effectLst/>
                <a:uLnTx/>
                <a:uFillTx/>
                <a:cs typeface="Calibri" panose="020F0502020204030204" pitchFamily="34" charset="0"/>
              </a:rPr>
              <a:t>₂</a:t>
            </a: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 eingespart werden sollen</a:t>
            </a:r>
            <a:endParaRPr kumimoji="0" lang="de-DE" altLang="de-DE" sz="2400" b="0" i="0" u="none" strike="noStrike" kern="1200" cap="none" spc="0" normalizeH="0" baseline="30000" noProof="0" dirty="0">
              <a:ln>
                <a:noFill/>
              </a:ln>
              <a:solidFill>
                <a:schemeClr val="bg1"/>
              </a:solidFill>
              <a:effectLst/>
              <a:uLnTx/>
              <a:uFillTx/>
              <a:latin typeface="+mn-lt"/>
              <a:ea typeface="+mn-ea"/>
              <a:cs typeface="Arial" panose="020B0604020202020204" pitchFamily="34" charset="0"/>
            </a:endParaRPr>
          </a:p>
          <a:p>
            <a:pPr marL="0" marR="0" lvl="0" indent="0" algn="l" defTabSz="914400" rtl="0" eaLnBrk="0" fontAlgn="base" latinLnBrk="0" hangingPunct="0">
              <a:spcBef>
                <a:spcPct val="0"/>
              </a:spcBef>
              <a:spcAft>
                <a:spcPct val="0"/>
              </a:spcAft>
              <a:buClrTx/>
              <a:buSzTx/>
              <a:buFont typeface="Arial" panose="020B0604020202020204" pitchFamily="34" charset="0"/>
              <a:buNone/>
              <a:tabLst/>
              <a:defRPr/>
            </a:pPr>
            <a:endParaRPr kumimoji="0" lang="de-DE" altLang="de-DE" sz="2800" b="0" i="0" u="none" strike="noStrike" kern="1200" cap="none" spc="0" normalizeH="0" baseline="30000" noProof="0" dirty="0">
              <a:ln>
                <a:noFill/>
              </a:ln>
              <a:solidFill>
                <a:schemeClr val="bg1"/>
              </a:solidFill>
              <a:effectLst/>
              <a:uLnTx/>
              <a:uFillTx/>
              <a:latin typeface="+mn-lt"/>
              <a:ea typeface="+mn-ea"/>
              <a:cs typeface="Arial" panose="020B0604020202020204" pitchFamily="34" charset="0"/>
            </a:endParaRPr>
          </a:p>
          <a:p>
            <a:pPr marL="0" marR="0" lvl="0" indent="0" algn="l" defTabSz="914400" rtl="0" eaLnBrk="0" fontAlgn="base" latinLnBrk="0" hangingPunct="0">
              <a:spcBef>
                <a:spcPct val="0"/>
              </a:spcBef>
              <a:spcAft>
                <a:spcPct val="0"/>
              </a:spcAft>
              <a:buClrTx/>
              <a:buSzTx/>
              <a:buFont typeface="Arial" panose="020B0604020202020204" pitchFamily="34" charset="0"/>
              <a:buNone/>
              <a:tabLst/>
              <a:defRPr/>
            </a:pPr>
            <a:r>
              <a:rPr kumimoji="0" lang="de-DE" altLang="de-DE" sz="1600" b="0" i="0" u="none" strike="noStrike" kern="1200" cap="none" spc="0" normalizeH="0" baseline="30000" noProof="0" dirty="0">
                <a:ln>
                  <a:noFill/>
                </a:ln>
                <a:solidFill>
                  <a:schemeClr val="bg1"/>
                </a:solidFill>
                <a:effectLst/>
                <a:uLnTx/>
                <a:uFillTx/>
                <a:latin typeface="+mn-lt"/>
                <a:ea typeface="+mn-ea"/>
                <a:cs typeface="Arial" panose="020B0604020202020204" pitchFamily="34" charset="0"/>
              </a:rPr>
              <a:t>1 P. Moser et al VGB </a:t>
            </a:r>
            <a:r>
              <a:rPr kumimoji="0" lang="de-DE" altLang="de-DE" sz="1600" b="0" i="0" u="none" strike="noStrike" kern="1200" cap="none" spc="0" normalizeH="0" baseline="30000" noProof="0" dirty="0" err="1">
                <a:ln>
                  <a:noFill/>
                </a:ln>
                <a:solidFill>
                  <a:schemeClr val="bg1"/>
                </a:solidFill>
                <a:effectLst/>
                <a:uLnTx/>
                <a:uFillTx/>
                <a:latin typeface="+mn-lt"/>
                <a:ea typeface="+mn-ea"/>
                <a:cs typeface="Arial" panose="020B0604020202020204" pitchFamily="34" charset="0"/>
              </a:rPr>
              <a:t>Powertech</a:t>
            </a:r>
            <a:r>
              <a:rPr kumimoji="0" lang="de-DE" altLang="de-DE" sz="1600" b="0" i="0" u="none" strike="noStrike" kern="1200" cap="none" spc="0" normalizeH="0" baseline="30000" noProof="0" dirty="0">
                <a:ln>
                  <a:noFill/>
                </a:ln>
                <a:solidFill>
                  <a:schemeClr val="bg1"/>
                </a:solidFill>
                <a:effectLst/>
                <a:uLnTx/>
                <a:uFillTx/>
                <a:latin typeface="+mn-lt"/>
                <a:ea typeface="+mn-ea"/>
                <a:cs typeface="Arial" panose="020B0604020202020204" pitchFamily="34" charset="0"/>
              </a:rPr>
              <a:t> 1/2 2018 S.43</a:t>
            </a:r>
          </a:p>
          <a:p>
            <a:pPr marL="0" marR="0" lvl="0" indent="0" algn="l" defTabSz="914400" rtl="0" eaLnBrk="0" fontAlgn="base" latinLnBrk="0" hangingPunct="0">
              <a:spcBef>
                <a:spcPct val="0"/>
              </a:spcBef>
              <a:spcAft>
                <a:spcPct val="0"/>
              </a:spcAft>
              <a:buClrTx/>
              <a:buSzTx/>
              <a:buFont typeface="Arial" panose="020B0604020202020204" pitchFamily="34" charset="0"/>
              <a:buNone/>
              <a:tabLst/>
              <a:defRPr/>
            </a:pPr>
            <a:r>
              <a:rPr kumimoji="0" lang="de-DE" altLang="de-DE" sz="16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https://</a:t>
            </a:r>
            <a:r>
              <a:rPr kumimoji="0" lang="de-DE" altLang="de-DE" sz="1600" b="0" i="0" u="none" strike="noStrike" kern="1200" cap="none" spc="0" normalizeH="0" baseline="0" noProof="0" dirty="0" err="1">
                <a:ln>
                  <a:noFill/>
                </a:ln>
                <a:solidFill>
                  <a:schemeClr val="bg1"/>
                </a:solidFill>
                <a:effectLst/>
                <a:uLnTx/>
                <a:uFillTx/>
                <a:latin typeface="+mn-lt"/>
                <a:ea typeface="+mn-ea"/>
                <a:cs typeface="Arial" panose="020B0604020202020204" pitchFamily="34" charset="0"/>
              </a:rPr>
              <a:t>docplayer.org</a:t>
            </a:r>
            <a:r>
              <a:rPr kumimoji="0" lang="de-DE" altLang="de-DE" sz="16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/77145490-Peter-moser-georg-wiechers-sandra-schmidt-knut-stahl-gerald-vorberg-und-torsten-stoffregen.html</a:t>
            </a:r>
          </a:p>
        </p:txBody>
      </p:sp>
      <p:sp>
        <p:nvSpPr>
          <p:cNvPr id="4" name="Textfeld 3">
            <a:extLst>
              <a:ext uri="{FF2B5EF4-FFF2-40B4-BE49-F238E27FC236}">
                <a16:creationId xmlns:a16="http://schemas.microsoft.com/office/drawing/2014/main" id="{9357A147-2045-BFA8-5D2C-037E13BE3CD8}"/>
              </a:ext>
            </a:extLst>
          </p:cNvPr>
          <p:cNvSpPr txBox="1"/>
          <p:nvPr/>
        </p:nvSpPr>
        <p:spPr>
          <a:xfrm>
            <a:off x="10488925" y="3380985"/>
            <a:ext cx="163050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bg1"/>
                </a:solidFill>
                <a:effectLst/>
                <a:uLnTx/>
                <a:uFillTx/>
                <a:latin typeface="Calibri"/>
                <a:ea typeface="+mn-ea"/>
                <a:cs typeface="+mn-cs"/>
              </a:rPr>
              <a:t>Foto: BASF OASE </a:t>
            </a:r>
            <a:r>
              <a:rPr kumimoji="0" lang="de-DE" sz="1200" b="0" i="0" u="none" strike="noStrike" kern="1200" cap="none" spc="0" normalizeH="0" baseline="0" noProof="0" dirty="0" err="1">
                <a:ln>
                  <a:noFill/>
                </a:ln>
                <a:solidFill>
                  <a:schemeClr val="bg1"/>
                </a:solidFill>
                <a:effectLst/>
                <a:uLnTx/>
                <a:uFillTx/>
                <a:latin typeface="Calibri"/>
                <a:ea typeface="+mn-ea"/>
                <a:cs typeface="+mn-cs"/>
              </a:rPr>
              <a:t>blue</a:t>
            </a:r>
            <a:endParaRPr kumimoji="0" lang="de-DE" sz="12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5" name="Grafik 4">
            <a:extLst>
              <a:ext uri="{FF2B5EF4-FFF2-40B4-BE49-F238E27FC236}">
                <a16:creationId xmlns:a16="http://schemas.microsoft.com/office/drawing/2014/main" id="{EEAE0D55-EAE7-C7AF-2280-0EDC36140C0E}"/>
              </a:ext>
            </a:extLst>
          </p:cNvPr>
          <p:cNvPicPr>
            <a:picLocks noChangeAspect="1"/>
          </p:cNvPicPr>
          <p:nvPr/>
        </p:nvPicPr>
        <p:blipFill>
          <a:blip r:embed="rId3"/>
          <a:stretch>
            <a:fillRect/>
          </a:stretch>
        </p:blipFill>
        <p:spPr>
          <a:xfrm>
            <a:off x="7974497" y="3794474"/>
            <a:ext cx="3929449" cy="2617689"/>
          </a:xfrm>
          <a:prstGeom prst="rect">
            <a:avLst/>
          </a:prstGeom>
          <a:ln w="50800">
            <a:solidFill>
              <a:schemeClr val="bg1"/>
            </a:solidFill>
          </a:ln>
        </p:spPr>
      </p:pic>
      <p:sp>
        <p:nvSpPr>
          <p:cNvPr id="6" name="Textfeld 5">
            <a:extLst>
              <a:ext uri="{FF2B5EF4-FFF2-40B4-BE49-F238E27FC236}">
                <a16:creationId xmlns:a16="http://schemas.microsoft.com/office/drawing/2014/main" id="{66ABC4A8-C4F4-91C7-3164-CECE00CE79D6}"/>
              </a:ext>
            </a:extLst>
          </p:cNvPr>
          <p:cNvSpPr txBox="1"/>
          <p:nvPr/>
        </p:nvSpPr>
        <p:spPr>
          <a:xfrm>
            <a:off x="10902642" y="6459788"/>
            <a:ext cx="17238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bg1"/>
                </a:solidFill>
                <a:effectLst/>
                <a:uLnTx/>
                <a:uFillTx/>
                <a:latin typeface="Calibri"/>
                <a:ea typeface="+mn-ea"/>
                <a:cs typeface="+mn-cs"/>
              </a:rPr>
              <a:t>Foto RWE 2023</a:t>
            </a:r>
          </a:p>
        </p:txBody>
      </p:sp>
      <p:sp>
        <p:nvSpPr>
          <p:cNvPr id="8" name="Titel 1">
            <a:extLst>
              <a:ext uri="{FF2B5EF4-FFF2-40B4-BE49-F238E27FC236}">
                <a16:creationId xmlns:a16="http://schemas.microsoft.com/office/drawing/2014/main" id="{2F6A1293-9EE1-4775-AFCF-6786F02D6EA6}"/>
              </a:ext>
            </a:extLst>
          </p:cNvPr>
          <p:cNvSpPr txBox="1">
            <a:spLocks/>
          </p:cNvSpPr>
          <p:nvPr/>
        </p:nvSpPr>
        <p:spPr>
          <a:xfrm>
            <a:off x="597876" y="0"/>
            <a:ext cx="1159412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2500"/>
          </a:bodyPr>
          <a:lstStyle>
            <a:lvl1pPr>
              <a:defRPr>
                <a:latin typeface="+mj-lt"/>
                <a:ea typeface="+mj-ea"/>
                <a:cs typeface="+mj-cs"/>
              </a:defRPr>
            </a:lvl1pPr>
          </a:lstStyle>
          <a:p>
            <a:r>
              <a:rPr lang="de-DE" altLang="de-DE" sz="3600" b="1" dirty="0">
                <a:solidFill>
                  <a:schemeClr val="bg1"/>
                </a:solidFill>
              </a:rPr>
              <a:t>2. </a:t>
            </a:r>
            <a:r>
              <a:rPr lang="de-DE" altLang="de-DE" sz="3600" b="1" spc="60" dirty="0">
                <a:solidFill>
                  <a:schemeClr val="bg1"/>
                </a:solidFill>
              </a:rPr>
              <a:t>Wir brauchen „grüne“, CO</a:t>
            </a:r>
            <a:r>
              <a:rPr lang="de-DE" altLang="de-DE" sz="3600" b="1" spc="60" dirty="0">
                <a:solidFill>
                  <a:schemeClr val="bg1"/>
                </a:solidFill>
                <a:latin typeface="Calibri" panose="020F0502020204030204" pitchFamily="34" charset="0"/>
                <a:cs typeface="Calibri" panose="020F0502020204030204" pitchFamily="34" charset="0"/>
              </a:rPr>
              <a:t>₂</a:t>
            </a:r>
            <a:r>
              <a:rPr lang="de-DE" altLang="de-DE" sz="3600" b="1" spc="60" dirty="0">
                <a:solidFill>
                  <a:schemeClr val="bg1"/>
                </a:solidFill>
              </a:rPr>
              <a:t>- freie Kohle- und Gaskraftwerke.</a:t>
            </a:r>
            <a:br>
              <a:rPr lang="de-DE" altLang="de-DE" sz="3600" b="1" spc="60" dirty="0">
                <a:solidFill>
                  <a:schemeClr val="bg1"/>
                </a:solidFill>
              </a:rPr>
            </a:br>
            <a:r>
              <a:rPr lang="de-DE" altLang="de-DE" sz="3600" b="1" dirty="0">
                <a:solidFill>
                  <a:schemeClr val="bg1"/>
                </a:solidFill>
              </a:rPr>
              <a:t>     CCS-</a:t>
            </a:r>
            <a:r>
              <a:rPr lang="de-DE" altLang="de-DE" sz="3600" b="1" dirty="0" err="1">
                <a:solidFill>
                  <a:schemeClr val="bg1"/>
                </a:solidFill>
              </a:rPr>
              <a:t>carbon</a:t>
            </a:r>
            <a:r>
              <a:rPr lang="de-DE" altLang="de-DE" sz="3600" b="1" dirty="0">
                <a:solidFill>
                  <a:schemeClr val="bg1"/>
                </a:solidFill>
              </a:rPr>
              <a:t> </a:t>
            </a:r>
            <a:r>
              <a:rPr lang="de-DE" altLang="de-DE" sz="3600" b="1" dirty="0" err="1">
                <a:solidFill>
                  <a:schemeClr val="bg1"/>
                </a:solidFill>
              </a:rPr>
              <a:t>capture</a:t>
            </a:r>
            <a:r>
              <a:rPr lang="de-DE" altLang="de-DE" sz="3600" b="1" dirty="0">
                <a:solidFill>
                  <a:schemeClr val="bg1"/>
                </a:solidFill>
              </a:rPr>
              <a:t> </a:t>
            </a:r>
            <a:r>
              <a:rPr lang="de-DE" altLang="de-DE" sz="3600" b="1" dirty="0" err="1">
                <a:solidFill>
                  <a:schemeClr val="bg1"/>
                </a:solidFill>
              </a:rPr>
              <a:t>sequestration</a:t>
            </a:r>
            <a:r>
              <a:rPr lang="de-DE" altLang="de-DE" sz="3600" b="1" dirty="0">
                <a:solidFill>
                  <a:schemeClr val="bg1"/>
                </a:solidFill>
              </a:rPr>
              <a:t> ist in Deutschland verboten</a:t>
            </a:r>
            <a:endParaRPr lang="de-DE" sz="3600" b="1" kern="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95716-83DD-4FFF-8245-98E107E6DDC9}"/>
              </a:ext>
            </a:extLst>
          </p:cNvPr>
          <p:cNvSpPr>
            <a:spLocks noGrp="1"/>
          </p:cNvSpPr>
          <p:nvPr>
            <p:ph type="title" idx="4294967295"/>
          </p:nvPr>
        </p:nvSpPr>
        <p:spPr>
          <a:xfrm>
            <a:off x="744595" y="16083"/>
            <a:ext cx="10515600" cy="13255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r>
              <a:rPr lang="de-DE" sz="3200" b="1" spc="100" dirty="0">
                <a:solidFill>
                  <a:schemeClr val="bg1"/>
                </a:solidFill>
              </a:rPr>
              <a:t>Die Strompreise haben sich 2021 vervierfacht:</a:t>
            </a:r>
            <a:br>
              <a:rPr lang="de-DE" sz="3200" b="1" spc="100" dirty="0">
                <a:solidFill>
                  <a:schemeClr val="bg1"/>
                </a:solidFill>
              </a:rPr>
            </a:br>
            <a:r>
              <a:rPr lang="de-DE" sz="3200" b="1" spc="100" dirty="0">
                <a:solidFill>
                  <a:schemeClr val="bg1"/>
                </a:solidFill>
              </a:rPr>
              <a:t>Deutschland muss aufhören, die Strompreise zu erhöhen</a:t>
            </a:r>
          </a:p>
        </p:txBody>
      </p:sp>
      <p:pic>
        <p:nvPicPr>
          <p:cNvPr id="11" name="Grafik 10">
            <a:extLst>
              <a:ext uri="{FF2B5EF4-FFF2-40B4-BE49-F238E27FC236}">
                <a16:creationId xmlns:a16="http://schemas.microsoft.com/office/drawing/2014/main" id="{EA4B3F5B-8D7B-45EA-9BD9-5F3E9269B844}"/>
              </a:ext>
            </a:extLst>
          </p:cNvPr>
          <p:cNvPicPr>
            <a:picLocks noChangeAspect="1"/>
          </p:cNvPicPr>
          <p:nvPr/>
        </p:nvPicPr>
        <p:blipFill>
          <a:blip r:embed="rId2"/>
          <a:stretch>
            <a:fillRect/>
          </a:stretch>
        </p:blipFill>
        <p:spPr>
          <a:xfrm>
            <a:off x="474159" y="1354346"/>
            <a:ext cx="11310473" cy="4966385"/>
          </a:xfrm>
          <a:prstGeom prst="rect">
            <a:avLst/>
          </a:prstGeom>
        </p:spPr>
      </p:pic>
      <p:sp>
        <p:nvSpPr>
          <p:cNvPr id="6" name="Textfeld 5">
            <a:extLst>
              <a:ext uri="{FF2B5EF4-FFF2-40B4-BE49-F238E27FC236}">
                <a16:creationId xmlns:a16="http://schemas.microsoft.com/office/drawing/2014/main" id="{3C84843E-3BFE-4D72-83B4-7446F2FFA7FA}"/>
              </a:ext>
            </a:extLst>
          </p:cNvPr>
          <p:cNvSpPr txBox="1"/>
          <p:nvPr/>
        </p:nvSpPr>
        <p:spPr>
          <a:xfrm>
            <a:off x="3287486" y="1883229"/>
            <a:ext cx="59327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prstClr val="black"/>
                </a:solidFill>
                <a:effectLst/>
                <a:uLnTx/>
                <a:uFillTx/>
                <a:latin typeface="Calibri"/>
                <a:ea typeface="+mn-ea"/>
                <a:cs typeface="+mn-cs"/>
              </a:rPr>
              <a:t>Börsenstrompreis Deutschland 2021</a:t>
            </a:r>
          </a:p>
        </p:txBody>
      </p:sp>
      <p:sp>
        <p:nvSpPr>
          <p:cNvPr id="4" name="Textfeld 3">
            <a:extLst>
              <a:ext uri="{FF2B5EF4-FFF2-40B4-BE49-F238E27FC236}">
                <a16:creationId xmlns:a16="http://schemas.microsoft.com/office/drawing/2014/main" id="{79EE29D0-9631-CDEB-2085-B14F8F34B630}"/>
              </a:ext>
            </a:extLst>
          </p:cNvPr>
          <p:cNvSpPr txBox="1"/>
          <p:nvPr/>
        </p:nvSpPr>
        <p:spPr>
          <a:xfrm>
            <a:off x="11178073" y="3611260"/>
            <a:ext cx="167951" cy="6434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feld 6">
            <a:extLst>
              <a:ext uri="{FF2B5EF4-FFF2-40B4-BE49-F238E27FC236}">
                <a16:creationId xmlns:a16="http://schemas.microsoft.com/office/drawing/2014/main" id="{AF505F7E-B937-4B49-B378-29DAEBBC4AB1}"/>
              </a:ext>
            </a:extLst>
          </p:cNvPr>
          <p:cNvSpPr txBox="1"/>
          <p:nvPr/>
        </p:nvSpPr>
        <p:spPr>
          <a:xfrm>
            <a:off x="9408368" y="5661248"/>
            <a:ext cx="28847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effectLst/>
                <a:uLnTx/>
                <a:uFillTx/>
                <a:latin typeface="Calibri"/>
                <a:ea typeface="+mn-ea"/>
                <a:cs typeface="+mn-cs"/>
              </a:rPr>
              <a:t>Fraunhofer ISE 2021</a:t>
            </a:r>
          </a:p>
        </p:txBody>
      </p:sp>
    </p:spTree>
    <p:extLst>
      <p:ext uri="{BB962C8B-B14F-4D97-AF65-F5344CB8AC3E}">
        <p14:creationId xmlns:p14="http://schemas.microsoft.com/office/powerpoint/2010/main" val="2827820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574BD0A-BC9E-8C2A-6C93-E32CF70E7B1F}"/>
              </a:ext>
            </a:extLst>
          </p:cNvPr>
          <p:cNvSpPr txBox="1"/>
          <p:nvPr/>
        </p:nvSpPr>
        <p:spPr>
          <a:xfrm>
            <a:off x="699912" y="919964"/>
            <a:ext cx="11492087" cy="6361934"/>
          </a:xfrm>
          <a:prstGeom prst="rect">
            <a:avLst/>
          </a:prstGeom>
          <a:noFill/>
        </p:spPr>
        <p:txBody>
          <a:bodyPr wrap="square">
            <a:spAutoFit/>
          </a:bodyPr>
          <a:lstStyle/>
          <a:p>
            <a:pPr marL="0" marR="269875" lvl="0" indent="0" defTabSz="914400" rtl="0" eaLnBrk="1" fontAlgn="auto" latinLnBrk="0" hangingPunct="1">
              <a:lnSpc>
                <a:spcPct val="120000"/>
              </a:lnSpc>
              <a:spcBef>
                <a:spcPts val="500"/>
              </a:spcBef>
              <a:spcAft>
                <a:spcPts val="600"/>
              </a:spcAft>
              <a:buClrTx/>
              <a:buSzTx/>
              <a:buFontTx/>
              <a:buNone/>
              <a:tabLst/>
              <a:defRPr/>
            </a:pPr>
            <a:r>
              <a:rPr kumimoji="0" lang="de-DE" sz="2800" b="1" i="0" u="none" strike="noStrike" kern="1200" cap="none" spc="0" normalizeH="0" baseline="0" noProof="0" dirty="0">
                <a:ln>
                  <a:noFill/>
                </a:ln>
                <a:solidFill>
                  <a:schemeClr val="bg1"/>
                </a:solidFill>
                <a:effectLst/>
                <a:uLnTx/>
                <a:uFill>
                  <a:solidFill>
                    <a:srgbClr val="000000"/>
                  </a:solidFill>
                </a:uFill>
                <a:latin typeface="Calibri"/>
                <a:ea typeface="Times New Roman" panose="02020603050405020304" pitchFamily="18" charset="0"/>
                <a:cs typeface="+mn-cs"/>
              </a:rPr>
              <a:t>		Wir brauchen ein Sofortprogramm Kernenergie </a:t>
            </a:r>
          </a:p>
          <a:p>
            <a:pPr marL="457200" marR="269875" lvl="0" indent="-457200" algn="l" defTabSz="914400" rtl="0" eaLnBrk="1" fontAlgn="auto" latinLnBrk="0" hangingPunct="1">
              <a:spcBef>
                <a:spcPts val="500"/>
              </a:spcBef>
              <a:spcAft>
                <a:spcPts val="600"/>
              </a:spcAft>
              <a:buClrTx/>
              <a:buSzTx/>
              <a:buFontTx/>
              <a:buAutoNum type="arabicPeriod"/>
              <a:tabLst/>
              <a:defRPr/>
            </a:pPr>
            <a:r>
              <a:rPr kumimoji="0" lang="de-DE" sz="2400" b="1" i="0" u="none" strike="noStrike" kern="1200" cap="none" spc="0" normalizeH="0" baseline="0" noProof="0" dirty="0">
                <a:ln>
                  <a:noFill/>
                </a:ln>
                <a:solidFill>
                  <a:schemeClr val="bg1"/>
                </a:solidFill>
                <a:effectLst/>
                <a:uLnTx/>
                <a:uFill>
                  <a:solidFill>
                    <a:srgbClr val="000000"/>
                  </a:solidFill>
                </a:uFill>
                <a:latin typeface="Calibri"/>
                <a:ea typeface="Times New Roman" panose="02020603050405020304" pitchFamily="18" charset="0"/>
                <a:cs typeface="+mn-cs"/>
              </a:rPr>
              <a:t>Wiederaufnahme des Forschungszwecks Kernenergie in das Atomgesetz</a:t>
            </a:r>
          </a:p>
          <a:p>
            <a:pPr marL="457200" marR="269875" lvl="0" indent="-457200" algn="l" defTabSz="914400" rtl="0" eaLnBrk="1" fontAlgn="auto" latinLnBrk="0" hangingPunct="1">
              <a:spcBef>
                <a:spcPts val="500"/>
              </a:spcBef>
              <a:spcAft>
                <a:spcPts val="600"/>
              </a:spcAft>
              <a:buClrTx/>
              <a:buSzTx/>
              <a:buFontTx/>
              <a:buAutoNum type="arabicPeriod"/>
              <a:tabLst/>
              <a:defRPr/>
            </a:pPr>
            <a:r>
              <a:rPr kumimoji="0" lang="de-DE" sz="2400" b="1" i="0" u="none" strike="noStrike" kern="1200" cap="none" spc="0" normalizeH="0" baseline="0" noProof="0" dirty="0">
                <a:ln>
                  <a:noFill/>
                </a:ln>
                <a:solidFill>
                  <a:schemeClr val="bg1"/>
                </a:solidFill>
                <a:effectLst/>
                <a:uLnTx/>
                <a:uFill>
                  <a:solidFill>
                    <a:srgbClr val="000000"/>
                  </a:solidFill>
                </a:uFill>
                <a:latin typeface="Calibri"/>
                <a:ea typeface="Times New Roman" panose="02020603050405020304" pitchFamily="18" charset="0"/>
                <a:cs typeface="+mn-cs"/>
              </a:rPr>
              <a:t>Schaffung von Lehrstühlen der Kerntechnik in den Bundesländern</a:t>
            </a:r>
          </a:p>
          <a:p>
            <a:pPr marL="457200" marR="269875" lvl="0" indent="-457200" algn="l" defTabSz="914400" rtl="0" eaLnBrk="1" fontAlgn="auto" latinLnBrk="0" hangingPunct="1">
              <a:spcBef>
                <a:spcPts val="500"/>
              </a:spcBef>
              <a:spcAft>
                <a:spcPts val="600"/>
              </a:spcAft>
              <a:buClrTx/>
              <a:buSzTx/>
              <a:buFontTx/>
              <a:buAutoNum type="arabicPeriod"/>
              <a:tabLst/>
              <a:defRPr/>
            </a:pPr>
            <a:r>
              <a:rPr kumimoji="0" lang="de-DE" sz="2400" b="1" i="0" u="none" strike="noStrike" kern="1200" cap="none" spc="0" normalizeH="0" baseline="0" noProof="0" dirty="0">
                <a:ln>
                  <a:noFill/>
                </a:ln>
                <a:solidFill>
                  <a:schemeClr val="bg1"/>
                </a:solidFill>
                <a:effectLst/>
                <a:uLnTx/>
                <a:uFill>
                  <a:solidFill>
                    <a:srgbClr val="000000"/>
                  </a:solidFill>
                </a:uFill>
                <a:latin typeface="Calibri"/>
                <a:ea typeface="Times New Roman" panose="02020603050405020304" pitchFamily="18" charset="0"/>
                <a:cs typeface="+mn-cs"/>
              </a:rPr>
              <a:t>Wiederherstellung der Kernenergieforschung in den Energieforschungszentren Karlsruhe und Jülich</a:t>
            </a:r>
          </a:p>
          <a:p>
            <a:pPr marL="457200" marR="269875" lvl="0" indent="-457200" algn="l" defTabSz="914400" rtl="0" eaLnBrk="1" fontAlgn="auto" latinLnBrk="0" hangingPunct="1">
              <a:spcBef>
                <a:spcPts val="500"/>
              </a:spcBef>
              <a:spcAft>
                <a:spcPts val="600"/>
              </a:spcAft>
              <a:buClrTx/>
              <a:buSzTx/>
              <a:buFontTx/>
              <a:buAutoNum type="arabicPeriod"/>
              <a:tabLst/>
              <a:defRPr/>
            </a:pPr>
            <a:r>
              <a:rPr kumimoji="0" lang="de-DE" sz="2400" b="1" i="0" u="none" strike="noStrike" kern="1200" cap="none" spc="0" normalizeH="0" baseline="0" noProof="0" dirty="0">
                <a:ln>
                  <a:noFill/>
                </a:ln>
                <a:solidFill>
                  <a:schemeClr val="bg1"/>
                </a:solidFill>
                <a:effectLst/>
                <a:uLnTx/>
                <a:uFill>
                  <a:solidFill>
                    <a:srgbClr val="000000"/>
                  </a:solidFill>
                </a:uFill>
                <a:latin typeface="Calibri"/>
                <a:ea typeface="Times New Roman" panose="02020603050405020304" pitchFamily="18" charset="0"/>
                <a:cs typeface="+mn-cs"/>
              </a:rPr>
              <a:t>Wiederinbetriebnahme der letzten geschlossenen Kernkraftwerke</a:t>
            </a:r>
          </a:p>
          <a:p>
            <a:pPr marL="457200" marR="269875" lvl="0" indent="-457200" algn="l" defTabSz="914400" rtl="0" eaLnBrk="1" fontAlgn="auto" latinLnBrk="0" hangingPunct="1">
              <a:spcBef>
                <a:spcPts val="500"/>
              </a:spcBef>
              <a:spcAft>
                <a:spcPts val="600"/>
              </a:spcAft>
              <a:buClrTx/>
              <a:buSzTx/>
              <a:buFontTx/>
              <a:buAutoNum type="arabicPeriod"/>
              <a:tabLst/>
              <a:defRPr/>
            </a:pPr>
            <a:r>
              <a:rPr kumimoji="0" lang="de-DE" sz="2400" b="1" i="0" u="none" strike="noStrike" kern="1200" cap="none" spc="0" normalizeH="0" baseline="0" noProof="0" dirty="0">
                <a:ln>
                  <a:noFill/>
                </a:ln>
                <a:solidFill>
                  <a:schemeClr val="bg1"/>
                </a:solidFill>
                <a:effectLst/>
                <a:uLnTx/>
                <a:uFill>
                  <a:solidFill>
                    <a:srgbClr val="000000"/>
                  </a:solidFill>
                </a:uFill>
                <a:latin typeface="Calibri"/>
                <a:ea typeface="Times New Roman" panose="02020603050405020304" pitchFamily="18" charset="0"/>
                <a:cs typeface="+mn-cs"/>
              </a:rPr>
              <a:t>Förderung von Technologien der 4. Generation der Kernenergie. </a:t>
            </a:r>
            <a:br>
              <a:rPr kumimoji="0" lang="de-DE" sz="2400" b="1" i="0" u="none" strike="noStrike" kern="1200" cap="none" spc="0" normalizeH="0" baseline="0" noProof="0" dirty="0">
                <a:ln>
                  <a:noFill/>
                </a:ln>
                <a:solidFill>
                  <a:schemeClr val="bg1"/>
                </a:solidFill>
                <a:effectLst/>
                <a:uLnTx/>
                <a:uFill>
                  <a:solidFill>
                    <a:srgbClr val="000000"/>
                  </a:solidFill>
                </a:uFill>
                <a:latin typeface="Calibri"/>
                <a:ea typeface="Times New Roman" panose="02020603050405020304" pitchFamily="18" charset="0"/>
                <a:cs typeface="+mn-cs"/>
              </a:rPr>
            </a:br>
            <a:r>
              <a:rPr kumimoji="0" lang="de-DE" sz="2400" b="1" i="0" u="none" strike="noStrike" kern="1200" cap="none" spc="0" normalizeH="0" baseline="0" noProof="0" dirty="0">
                <a:ln>
                  <a:noFill/>
                </a:ln>
                <a:solidFill>
                  <a:schemeClr val="bg1"/>
                </a:solidFill>
                <a:effectLst/>
                <a:uLnTx/>
                <a:uFill>
                  <a:solidFill>
                    <a:srgbClr val="000000"/>
                  </a:solidFill>
                </a:uFill>
                <a:latin typeface="Calibri"/>
                <a:ea typeface="Times New Roman" panose="02020603050405020304" pitchFamily="18" charset="0"/>
                <a:cs typeface="+mn-cs"/>
              </a:rPr>
              <a:t>4. Generation </a:t>
            </a:r>
            <a:r>
              <a:rPr kumimoji="0" lang="de-DE" sz="2400" b="1" i="0" u="none" strike="noStrike" kern="1200" cap="none" spc="0" normalizeH="0" baseline="0" noProof="0" dirty="0" err="1">
                <a:ln>
                  <a:noFill/>
                </a:ln>
                <a:solidFill>
                  <a:schemeClr val="bg1"/>
                </a:solidFill>
                <a:effectLst/>
                <a:uLnTx/>
                <a:uFill>
                  <a:solidFill>
                    <a:srgbClr val="000000"/>
                  </a:solidFill>
                </a:uFill>
                <a:latin typeface="Calibri"/>
                <a:ea typeface="Times New Roman" panose="02020603050405020304" pitchFamily="18" charset="0"/>
                <a:cs typeface="+mn-cs"/>
              </a:rPr>
              <a:t>heisst</a:t>
            </a:r>
            <a:r>
              <a:rPr kumimoji="0" lang="de-DE" sz="2400" b="1" i="0" u="none" strike="noStrike" kern="1200" cap="none" spc="0" normalizeH="0" baseline="0" noProof="0" dirty="0">
                <a:ln>
                  <a:noFill/>
                </a:ln>
                <a:solidFill>
                  <a:schemeClr val="bg1"/>
                </a:solidFill>
                <a:effectLst/>
                <a:uLnTx/>
                <a:uFill>
                  <a:solidFill>
                    <a:srgbClr val="000000"/>
                  </a:solidFill>
                </a:uFill>
                <a:latin typeface="Calibri"/>
                <a:ea typeface="Times New Roman" panose="02020603050405020304" pitchFamily="18" charset="0"/>
                <a:cs typeface="+mn-cs"/>
              </a:rPr>
              <a:t> : Havarien sind naturgesetzlich ausgeschlossen, abgebrannte Brennelemente als Einsatzstoff möglich (Endlagerproblem gelöst), </a:t>
            </a:r>
            <a:r>
              <a:rPr kumimoji="0" lang="de-DE" sz="2400" b="1" i="0" u="none" strike="noStrike" kern="1200" cap="none" spc="-20" normalizeH="0" noProof="0" dirty="0">
                <a:ln>
                  <a:noFill/>
                </a:ln>
                <a:solidFill>
                  <a:schemeClr val="bg1"/>
                </a:solidFill>
                <a:effectLst/>
                <a:uLnTx/>
                <a:uFill>
                  <a:solidFill>
                    <a:srgbClr val="000000"/>
                  </a:solidFill>
                </a:uFill>
                <a:latin typeface="Calibri"/>
                <a:ea typeface="Times New Roman" panose="02020603050405020304" pitchFamily="18" charset="0"/>
                <a:cs typeface="+mn-cs"/>
              </a:rPr>
              <a:t>keine langlebigen </a:t>
            </a:r>
            <a:r>
              <a:rPr kumimoji="0" lang="de-DE" sz="2400" b="1" i="0" u="none" strike="noStrike" kern="1200" cap="none" spc="0" normalizeH="0" baseline="0" noProof="0" dirty="0">
                <a:ln>
                  <a:noFill/>
                </a:ln>
                <a:solidFill>
                  <a:schemeClr val="bg1"/>
                </a:solidFill>
                <a:effectLst/>
                <a:uLnTx/>
                <a:uFill>
                  <a:solidFill>
                    <a:srgbClr val="000000"/>
                  </a:solidFill>
                </a:uFill>
                <a:latin typeface="Calibri"/>
                <a:ea typeface="Times New Roman" panose="02020603050405020304" pitchFamily="18" charset="0"/>
                <a:cs typeface="+mn-cs"/>
              </a:rPr>
              <a:t>radioaktiven Abfälle</a:t>
            </a:r>
          </a:p>
          <a:p>
            <a:pPr marL="457200" marR="269875" lvl="0" indent="-457200" algn="l" defTabSz="914400" rtl="0" eaLnBrk="1" fontAlgn="auto" latinLnBrk="0" hangingPunct="1">
              <a:lnSpc>
                <a:spcPct val="120000"/>
              </a:lnSpc>
              <a:spcBef>
                <a:spcPts val="500"/>
              </a:spcBef>
              <a:spcAft>
                <a:spcPts val="600"/>
              </a:spcAft>
              <a:buClrTx/>
              <a:buSzTx/>
              <a:buFontTx/>
              <a:buAutoNum type="arabicPeriod"/>
              <a:tabLst/>
              <a:defRPr/>
            </a:pPr>
            <a:endParaRPr kumimoji="0" lang="de-DE" sz="2400" b="1" i="0" u="none" strike="noStrike" kern="1200" cap="none" spc="0" normalizeH="0" baseline="0" noProof="0" dirty="0">
              <a:ln>
                <a:noFill/>
              </a:ln>
              <a:solidFill>
                <a:schemeClr val="bg1"/>
              </a:solidFill>
              <a:effectLst/>
              <a:uLnTx/>
              <a:uFill>
                <a:solidFill>
                  <a:srgbClr val="000000"/>
                </a:solidFill>
              </a:uFill>
              <a:latin typeface="Calibri"/>
              <a:ea typeface="Times New Roman" panose="02020603050405020304" pitchFamily="18" charset="0"/>
              <a:cs typeface="+mn-cs"/>
            </a:endParaRPr>
          </a:p>
          <a:p>
            <a:pPr marL="0" marR="269875" lvl="0" indent="0" algn="ctr" defTabSz="914400" rtl="0" eaLnBrk="1" fontAlgn="auto" latinLnBrk="0" hangingPunct="1">
              <a:lnSpc>
                <a:spcPct val="120000"/>
              </a:lnSpc>
              <a:spcBef>
                <a:spcPts val="500"/>
              </a:spcBef>
              <a:spcAft>
                <a:spcPts val="600"/>
              </a:spcAft>
              <a:buClrTx/>
              <a:buSzTx/>
              <a:buFontTx/>
              <a:buNone/>
              <a:tabLst/>
              <a:defRPr/>
            </a:pPr>
            <a:endParaRPr kumimoji="0" lang="de-DE" sz="2400" b="1" i="0" u="none" strike="noStrike" kern="1200" cap="none" spc="0" normalizeH="0" baseline="0" noProof="0" dirty="0">
              <a:ln>
                <a:noFill/>
              </a:ln>
              <a:solidFill>
                <a:schemeClr val="bg1"/>
              </a:solidFill>
              <a:effectLst/>
              <a:uLnTx/>
              <a:uFill>
                <a:solidFill>
                  <a:srgbClr val="000000"/>
                </a:solidFill>
              </a:uFill>
              <a:latin typeface="Calibri"/>
              <a:ea typeface="Times New Roman" panose="02020603050405020304" pitchFamily="18" charset="0"/>
              <a:cs typeface="+mn-cs"/>
            </a:endParaRPr>
          </a:p>
          <a:p>
            <a:pPr marL="0" marR="269875" lvl="0" indent="0" algn="ctr" defTabSz="914400" rtl="0" eaLnBrk="1" fontAlgn="auto" latinLnBrk="0" hangingPunct="1">
              <a:lnSpc>
                <a:spcPct val="120000"/>
              </a:lnSpc>
              <a:spcBef>
                <a:spcPts val="500"/>
              </a:spcBef>
              <a:spcAft>
                <a:spcPts val="600"/>
              </a:spcAft>
              <a:buClrTx/>
              <a:buSzTx/>
              <a:buFontTx/>
              <a:buNone/>
              <a:tabLst/>
              <a:defRPr/>
            </a:pPr>
            <a:endParaRPr kumimoji="0" lang="de-DE" sz="2400" b="1" i="0" u="none" strike="noStrike" kern="1200" cap="none" spc="0" normalizeH="0" baseline="0" noProof="0" dirty="0">
              <a:ln>
                <a:noFill/>
              </a:ln>
              <a:solidFill>
                <a:schemeClr val="bg1"/>
              </a:solidFill>
              <a:effectLst/>
              <a:uLnTx/>
              <a:uFill>
                <a:solidFill>
                  <a:srgbClr val="000000"/>
                </a:solidFill>
              </a:uFill>
              <a:latin typeface="Calibri"/>
              <a:ea typeface="Times New Roman" panose="02020603050405020304" pitchFamily="18" charset="0"/>
              <a:cs typeface="+mn-cs"/>
            </a:endParaRPr>
          </a:p>
        </p:txBody>
      </p:sp>
      <p:sp>
        <p:nvSpPr>
          <p:cNvPr id="9" name="Textfeld 8">
            <a:extLst>
              <a:ext uri="{FF2B5EF4-FFF2-40B4-BE49-F238E27FC236}">
                <a16:creationId xmlns:a16="http://schemas.microsoft.com/office/drawing/2014/main" id="{B94E4B8C-43AD-3129-F105-16DC115A39D3}"/>
              </a:ext>
            </a:extLst>
          </p:cNvPr>
          <p:cNvSpPr txBox="1"/>
          <p:nvPr/>
        </p:nvSpPr>
        <p:spPr>
          <a:xfrm>
            <a:off x="1146132" y="5660032"/>
            <a:ext cx="9321844" cy="1015663"/>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F0000"/>
                </a:solidFill>
                <a:effectLst/>
                <a:uLnTx/>
                <a:uFillTx/>
                <a:latin typeface="Calibri"/>
                <a:ea typeface="+mn-ea"/>
                <a:cs typeface="+mn-cs"/>
              </a:rPr>
              <a:t>Deutschland ist der grüne Geisterfahrer in Sachen sicherer und preiswerter Kernenergie.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40" normalizeH="0" noProof="0" dirty="0">
                <a:ln>
                  <a:noFill/>
                </a:ln>
                <a:solidFill>
                  <a:srgbClr val="FF0000"/>
                </a:solidFill>
                <a:effectLst/>
                <a:uLnTx/>
                <a:uFillTx/>
                <a:latin typeface="Calibri"/>
                <a:ea typeface="+mn-ea"/>
                <a:cs typeface="+mn-cs"/>
              </a:rPr>
              <a:t>Die Biden Regierung reaktiviert ein 2022 stillgelegtes Kernkraftwerk in Michigan für </a:t>
            </a:r>
            <a:br>
              <a:rPr kumimoji="0" lang="de-DE" sz="2000" b="0" i="0" u="none" strike="noStrike" kern="1200" cap="none" spc="40" normalizeH="0" noProof="0" dirty="0">
                <a:ln>
                  <a:noFill/>
                </a:ln>
                <a:solidFill>
                  <a:srgbClr val="FF0000"/>
                </a:solidFill>
                <a:effectLst/>
                <a:uLnTx/>
                <a:uFillTx/>
                <a:latin typeface="Calibri"/>
                <a:ea typeface="+mn-ea"/>
                <a:cs typeface="+mn-cs"/>
              </a:rPr>
            </a:br>
            <a:r>
              <a:rPr kumimoji="0" lang="de-DE" sz="2000" b="0" i="0" u="none" strike="noStrike" kern="1200" cap="none" spc="40" normalizeH="0" noProof="0" dirty="0">
                <a:ln>
                  <a:noFill/>
                </a:ln>
                <a:solidFill>
                  <a:srgbClr val="FF0000"/>
                </a:solidFill>
                <a:effectLst/>
                <a:uLnTx/>
                <a:uFillTx/>
                <a:latin typeface="Calibri"/>
                <a:ea typeface="+mn-ea"/>
                <a:cs typeface="+mn-cs"/>
              </a:rPr>
              <a:t>1,5 Milliarden $, weil sie Datenzentren für KI gesicherte Stromversorgung benötigen.</a:t>
            </a:r>
          </a:p>
        </p:txBody>
      </p:sp>
      <p:sp>
        <p:nvSpPr>
          <p:cNvPr id="6" name="Titel 1">
            <a:extLst>
              <a:ext uri="{FF2B5EF4-FFF2-40B4-BE49-F238E27FC236}">
                <a16:creationId xmlns:a16="http://schemas.microsoft.com/office/drawing/2014/main" id="{184DEA64-E82D-4BB2-B87E-F6F332EF9BC1}"/>
              </a:ext>
            </a:extLst>
          </p:cNvPr>
          <p:cNvSpPr txBox="1">
            <a:spLocks/>
          </p:cNvSpPr>
          <p:nvPr/>
        </p:nvSpPr>
        <p:spPr>
          <a:xfrm>
            <a:off x="597876" y="72000"/>
            <a:ext cx="11594123"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2500"/>
          </a:bodyPr>
          <a:lstStyle>
            <a:lvl1pPr>
              <a:defRPr>
                <a:latin typeface="+mj-lt"/>
                <a:ea typeface="+mj-ea"/>
                <a:cs typeface="+mj-cs"/>
              </a:defRPr>
            </a:lvl1pPr>
          </a:lstStyle>
          <a:p>
            <a:r>
              <a:rPr lang="de-DE" sz="3200" b="1" spc="-40" dirty="0">
                <a:solidFill>
                  <a:schemeClr val="bg1"/>
                </a:solidFill>
              </a:rPr>
              <a:t>3. Neue, sichere Kernkraftwerkstechnologie in Deutschland ermöglichen</a:t>
            </a:r>
            <a:endParaRPr lang="de-DE" sz="3200" b="1" kern="0" spc="-40" dirty="0">
              <a:solidFill>
                <a:schemeClr val="bg1"/>
              </a:solidFill>
            </a:endParaRPr>
          </a:p>
        </p:txBody>
      </p:sp>
    </p:spTree>
    <p:extLst>
      <p:ext uri="{BB962C8B-B14F-4D97-AF65-F5344CB8AC3E}">
        <p14:creationId xmlns:p14="http://schemas.microsoft.com/office/powerpoint/2010/main" val="1091034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Inhaltsplatzhalter 3">
            <a:extLst>
              <a:ext uri="{FF2B5EF4-FFF2-40B4-BE49-F238E27FC236}">
                <a16:creationId xmlns:a16="http://schemas.microsoft.com/office/drawing/2014/main" id="{2C4057C3-72CB-4252-9AD2-19A73AC18241}"/>
              </a:ext>
            </a:extLst>
          </p:cNvPr>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6848475" y="1381620"/>
            <a:ext cx="4933950" cy="3771405"/>
          </a:xfrm>
          <a:ln w="50800">
            <a:solidFill>
              <a:schemeClr val="bg1"/>
            </a:solidFill>
          </a:ln>
        </p:spPr>
      </p:pic>
      <p:sp>
        <p:nvSpPr>
          <p:cNvPr id="57348" name="Textfeld 7">
            <a:extLst>
              <a:ext uri="{FF2B5EF4-FFF2-40B4-BE49-F238E27FC236}">
                <a16:creationId xmlns:a16="http://schemas.microsoft.com/office/drawing/2014/main" id="{C22E9F16-8858-4E18-9142-95A0BA0D85DC}"/>
              </a:ext>
            </a:extLst>
          </p:cNvPr>
          <p:cNvSpPr txBox="1">
            <a:spLocks noChangeArrowheads="1"/>
          </p:cNvSpPr>
          <p:nvPr/>
        </p:nvSpPr>
        <p:spPr bwMode="auto">
          <a:xfrm>
            <a:off x="597875" y="1204914"/>
            <a:ext cx="74317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de-DE" altLang="de-DE" sz="2400" b="0" i="0" u="none" strike="noStrike" kern="1200" cap="none" spc="60" normalizeH="0" noProof="0" dirty="0">
                <a:ln>
                  <a:noFill/>
                </a:ln>
                <a:solidFill>
                  <a:schemeClr val="bg1"/>
                </a:solidFill>
                <a:effectLst/>
                <a:uLnTx/>
                <a:uFillTx/>
                <a:latin typeface="+mn-lt"/>
                <a:ea typeface="+mn-ea"/>
                <a:cs typeface="Arial" panose="020B0604020202020204" pitchFamily="34" charset="0"/>
              </a:rPr>
              <a:t>Ein Fusionskraftwerk gewinnt aus der Ver</a:t>
            </a:r>
            <a:r>
              <a:rPr kumimoji="0" lang="de-DE" altLang="de-DE" sz="2400" b="0" i="0" u="none" strike="noStrike" kern="1200" cap="none" normalizeH="0" baseline="0" noProof="0" dirty="0">
                <a:ln>
                  <a:noFill/>
                </a:ln>
                <a:solidFill>
                  <a:schemeClr val="bg1"/>
                </a:solidFill>
                <a:effectLst/>
                <a:uLnTx/>
                <a:uFillTx/>
                <a:latin typeface="+mn-lt"/>
                <a:ea typeface="+mn-ea"/>
                <a:cs typeface="Arial" panose="020B0604020202020204" pitchFamily="34" charset="0"/>
              </a:rPr>
              <a:t>-</a:t>
            </a:r>
            <a:br>
              <a:rPr kumimoji="0" lang="de-DE" altLang="de-DE" sz="2400" b="0" i="0" u="none" strike="noStrike" kern="1200" cap="none" normalizeH="0" baseline="0" noProof="0" dirty="0">
                <a:ln>
                  <a:noFill/>
                </a:ln>
                <a:solidFill>
                  <a:schemeClr val="bg1"/>
                </a:solidFill>
                <a:effectLst/>
                <a:uLnTx/>
                <a:uFillTx/>
                <a:latin typeface="+mn-lt"/>
                <a:ea typeface="+mn-ea"/>
                <a:cs typeface="Arial" panose="020B0604020202020204" pitchFamily="34" charset="0"/>
              </a:rPr>
            </a:br>
            <a:r>
              <a:rPr kumimoji="0" lang="de-DE" altLang="de-DE" sz="2400" b="0" i="0" u="none" strike="noStrike" kern="1200" cap="none" normalizeH="0" baseline="0" noProof="0" dirty="0" err="1">
                <a:ln>
                  <a:noFill/>
                </a:ln>
                <a:solidFill>
                  <a:schemeClr val="bg1"/>
                </a:solidFill>
                <a:effectLst/>
                <a:uLnTx/>
                <a:uFillTx/>
                <a:latin typeface="+mn-lt"/>
                <a:ea typeface="+mn-ea"/>
                <a:cs typeface="Arial" panose="020B0604020202020204" pitchFamily="34" charset="0"/>
              </a:rPr>
              <a:t>s</a:t>
            </a:r>
            <a:r>
              <a:rPr kumimoji="0" lang="de-DE" altLang="de-DE" sz="2400" b="0" i="0" u="none" strike="noStrike" kern="1200" cap="none" spc="-40" normalizeH="0" noProof="0" dirty="0" err="1">
                <a:ln>
                  <a:noFill/>
                </a:ln>
                <a:solidFill>
                  <a:schemeClr val="bg1"/>
                </a:solidFill>
                <a:effectLst/>
                <a:uLnTx/>
                <a:uFillTx/>
                <a:latin typeface="+mn-lt"/>
                <a:ea typeface="+mn-ea"/>
                <a:cs typeface="Arial" panose="020B0604020202020204" pitchFamily="34" charset="0"/>
              </a:rPr>
              <a:t>chmelzung</a:t>
            </a:r>
            <a:r>
              <a:rPr kumimoji="0" lang="de-DE" altLang="de-DE" sz="2400" b="0" i="0" u="none" strike="noStrike" kern="1200" cap="none" spc="-40" normalizeH="0" noProof="0" dirty="0">
                <a:ln>
                  <a:noFill/>
                </a:ln>
                <a:solidFill>
                  <a:schemeClr val="bg1"/>
                </a:solidFill>
                <a:effectLst/>
                <a:uLnTx/>
                <a:uFillTx/>
                <a:latin typeface="+mn-lt"/>
                <a:ea typeface="+mn-ea"/>
                <a:cs typeface="Arial" panose="020B0604020202020204" pitchFamily="34" charset="0"/>
              </a:rPr>
              <a:t> von Atomkernen der Wasserstoff</a:t>
            </a: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a:t>
            </a:r>
            <a:b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br>
            <a:r>
              <a:rPr kumimoji="0" lang="de-DE" altLang="de-DE" sz="2400" b="0" i="0" u="none" strike="noStrike" kern="1200" cap="none" spc="0" normalizeH="0" baseline="0" noProof="0" dirty="0" err="1">
                <a:ln>
                  <a:noFill/>
                </a:ln>
                <a:solidFill>
                  <a:schemeClr val="bg1"/>
                </a:solidFill>
                <a:effectLst/>
                <a:uLnTx/>
                <a:uFillTx/>
                <a:latin typeface="+mn-lt"/>
                <a:ea typeface="+mn-ea"/>
                <a:cs typeface="Arial" panose="020B0604020202020204" pitchFamily="34" charset="0"/>
              </a:rPr>
              <a:t>sorten</a:t>
            </a: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 Deuterium und Tritium zu Helium </a:t>
            </a:r>
            <a:b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b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Energie. Dabei werden Neutronen frei sowie </a:t>
            </a:r>
            <a:b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b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große Mengen von Energie: </a:t>
            </a:r>
            <a:r>
              <a:rPr kumimoji="0" lang="de-DE" altLang="de-DE" sz="2400" b="0" i="0" u="none" strike="noStrike" kern="1200" cap="none" spc="-40" normalizeH="0" noProof="0" dirty="0">
                <a:ln>
                  <a:noFill/>
                </a:ln>
                <a:solidFill>
                  <a:schemeClr val="bg1"/>
                </a:solidFill>
                <a:effectLst/>
                <a:uLnTx/>
                <a:uFillTx/>
                <a:latin typeface="+mn-lt"/>
                <a:ea typeface="+mn-ea"/>
                <a:cs typeface="Arial" panose="020B0604020202020204" pitchFamily="34" charset="0"/>
              </a:rPr>
              <a:t>Ein Gramm Brenn</a:t>
            </a: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a:t>
            </a:r>
            <a:b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br>
            <a:r>
              <a:rPr kumimoji="0" lang="de-DE" altLang="de-DE" sz="2400" b="0" i="0" u="none" strike="noStrike" kern="1200" cap="none" spc="0" normalizeH="0" baseline="0" noProof="0" dirty="0" err="1">
                <a:ln>
                  <a:noFill/>
                </a:ln>
                <a:solidFill>
                  <a:schemeClr val="bg1"/>
                </a:solidFill>
                <a:effectLst/>
                <a:uLnTx/>
                <a:uFillTx/>
                <a:latin typeface="+mn-lt"/>
                <a:ea typeface="+mn-ea"/>
                <a:cs typeface="Arial" panose="020B0604020202020204" pitchFamily="34" charset="0"/>
              </a:rPr>
              <a:t>stoff</a:t>
            </a: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 könnte in einem Kraftwerk 90.000 </a:t>
            </a:r>
            <a:r>
              <a:rPr kumimoji="0" lang="de-DE" altLang="de-DE" sz="2400" b="0" i="0" u="none" strike="noStrike" kern="1200" cap="none" spc="0" normalizeH="0" baseline="0" noProof="0" dirty="0" err="1">
                <a:ln>
                  <a:noFill/>
                </a:ln>
                <a:solidFill>
                  <a:schemeClr val="bg1"/>
                </a:solidFill>
                <a:effectLst/>
                <a:uLnTx/>
                <a:uFillTx/>
                <a:latin typeface="+mn-lt"/>
                <a:ea typeface="+mn-ea"/>
                <a:cs typeface="Arial" panose="020B0604020202020204" pitchFamily="34" charset="0"/>
              </a:rPr>
              <a:t>Kwh</a:t>
            </a: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 </a:t>
            </a:r>
            <a:b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b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Energie freisetzen, die Verbrennungswärme </a:t>
            </a:r>
            <a:b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b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von 11 Tonnen Kohle.</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de-DE" altLang="de-DE" sz="2400" b="0" i="0" u="none" strike="noStrike" kern="1200" cap="none" spc="-40" normalizeH="0" noProof="0" dirty="0">
                <a:ln>
                  <a:noFill/>
                </a:ln>
                <a:solidFill>
                  <a:schemeClr val="bg1"/>
                </a:solidFill>
                <a:effectLst/>
                <a:uLnTx/>
                <a:uFillTx/>
                <a:latin typeface="+mn-lt"/>
                <a:ea typeface="+mn-ea"/>
                <a:cs typeface="Arial" panose="020B0604020202020204" pitchFamily="34" charset="0"/>
              </a:rPr>
              <a:t>Die für den Fusionsprozess nötigen Grundstoffe </a:t>
            </a:r>
            <a:br>
              <a:rPr kumimoji="0" lang="de-DE" altLang="de-DE" sz="2400" b="0" i="0" u="none" strike="noStrike" kern="1200" cap="none" spc="-40" normalizeH="0" noProof="0" dirty="0">
                <a:ln>
                  <a:noFill/>
                </a:ln>
                <a:solidFill>
                  <a:schemeClr val="bg1"/>
                </a:solidFill>
                <a:effectLst/>
                <a:uLnTx/>
                <a:uFillTx/>
                <a:latin typeface="+mn-lt"/>
                <a:ea typeface="+mn-ea"/>
                <a:cs typeface="Arial" panose="020B0604020202020204" pitchFamily="34" charset="0"/>
              </a:rPr>
            </a:b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 Deuterium und Lithium, aus dem im Kraft-</a:t>
            </a:r>
            <a:b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br>
            <a: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werk Tritium hergestellt wird – sind in nahezu unerschöpflicher Menge überall auf der Welt vorhanden.</a:t>
            </a:r>
            <a:br>
              <a:rPr kumimoji="0" lang="de-DE" altLang="de-DE" sz="24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br>
            <a:r>
              <a:rPr kumimoji="0" lang="de-DE" altLang="de-DE" sz="2400" b="0" i="0" u="none" strike="noStrike" kern="1200" cap="none" spc="40" normalizeH="0" noProof="0" dirty="0">
                <a:ln>
                  <a:noFill/>
                </a:ln>
                <a:solidFill>
                  <a:schemeClr val="bg1"/>
                </a:solidFill>
                <a:effectLst/>
                <a:uLnTx/>
                <a:uFillTx/>
                <a:latin typeface="+mn-lt"/>
                <a:ea typeface="+mn-ea"/>
                <a:cs typeface="Arial" panose="020B0604020202020204" pitchFamily="34" charset="0"/>
              </a:rPr>
              <a:t>Es entstehen keine geologisch langlebigen Rückstände.</a:t>
            </a:r>
            <a:r>
              <a:rPr kumimoji="0" lang="de-DE" altLang="de-DE" sz="2400" b="0" i="0" u="none" strike="noStrike" kern="1200" cap="none" spc="40" normalizeH="0" baseline="0" noProof="0" dirty="0">
                <a:ln>
                  <a:noFill/>
                </a:ln>
                <a:solidFill>
                  <a:schemeClr val="bg1"/>
                </a:solidFill>
                <a:effectLst/>
                <a:uLnTx/>
                <a:uFillTx/>
                <a:latin typeface="+mn-lt"/>
                <a:ea typeface="+mn-ea"/>
                <a:cs typeface="Arial" panose="020B0604020202020204" pitchFamily="34" charset="0"/>
              </a:rPr>
              <a:t> </a:t>
            </a:r>
          </a:p>
        </p:txBody>
      </p:sp>
      <p:sp>
        <p:nvSpPr>
          <p:cNvPr id="57349" name="Textfeld 8">
            <a:extLst>
              <a:ext uri="{FF2B5EF4-FFF2-40B4-BE49-F238E27FC236}">
                <a16:creationId xmlns:a16="http://schemas.microsoft.com/office/drawing/2014/main" id="{FDC088EB-247C-462B-938B-F84A2CC4E8EA}"/>
              </a:ext>
            </a:extLst>
          </p:cNvPr>
          <p:cNvSpPr txBox="1">
            <a:spLocks noChangeArrowheads="1"/>
          </p:cNvSpPr>
          <p:nvPr/>
        </p:nvSpPr>
        <p:spPr bwMode="auto">
          <a:xfrm>
            <a:off x="10753724" y="5213069"/>
            <a:ext cx="1330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de-DE" altLang="de-DE" sz="18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Quelle IPP</a:t>
            </a:r>
          </a:p>
        </p:txBody>
      </p:sp>
      <p:sp>
        <p:nvSpPr>
          <p:cNvPr id="6" name="Titel 1">
            <a:extLst>
              <a:ext uri="{FF2B5EF4-FFF2-40B4-BE49-F238E27FC236}">
                <a16:creationId xmlns:a16="http://schemas.microsoft.com/office/drawing/2014/main" id="{BB3D6F5C-5171-46C4-A7F2-F29819CF7067}"/>
              </a:ext>
            </a:extLst>
          </p:cNvPr>
          <p:cNvSpPr txBox="1">
            <a:spLocks/>
          </p:cNvSpPr>
          <p:nvPr/>
        </p:nvSpPr>
        <p:spPr>
          <a:xfrm>
            <a:off x="597876" y="72000"/>
            <a:ext cx="11594123"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defRPr>
                <a:latin typeface="+mj-lt"/>
                <a:ea typeface="+mj-ea"/>
                <a:cs typeface="+mj-cs"/>
              </a:defRPr>
            </a:lvl1pPr>
          </a:lstStyle>
          <a:p>
            <a:r>
              <a:rPr lang="de-DE" altLang="de-DE" sz="3200" b="1" dirty="0">
                <a:solidFill>
                  <a:schemeClr val="bg1"/>
                </a:solidFill>
              </a:rPr>
              <a:t>4. Fusionsenergie wie Wendelstein in Greifswald</a:t>
            </a:r>
            <a:endParaRPr lang="de-DE" sz="3200" b="1" kern="0" spc="-40"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9ECD5F0-C9B7-2EEC-AA8A-19889D7BFAC3}"/>
              </a:ext>
            </a:extLst>
          </p:cNvPr>
          <p:cNvPicPr>
            <a:picLocks noChangeAspect="1"/>
          </p:cNvPicPr>
          <p:nvPr/>
        </p:nvPicPr>
        <p:blipFill rotWithShape="1">
          <a:blip r:embed="rId2"/>
          <a:srcRect l="6511" t="26932" r="48717" b="19755"/>
          <a:stretch/>
        </p:blipFill>
        <p:spPr>
          <a:xfrm>
            <a:off x="895350" y="1647825"/>
            <a:ext cx="5019675" cy="3362325"/>
          </a:xfrm>
          <a:prstGeom prst="rect">
            <a:avLst/>
          </a:prstGeom>
        </p:spPr>
      </p:pic>
      <p:sp>
        <p:nvSpPr>
          <p:cNvPr id="3" name="Titel 1">
            <a:extLst>
              <a:ext uri="{FF2B5EF4-FFF2-40B4-BE49-F238E27FC236}">
                <a16:creationId xmlns:a16="http://schemas.microsoft.com/office/drawing/2014/main" id="{D95649CC-851F-4F1F-84D7-AF58F57403E1}"/>
              </a:ext>
            </a:extLst>
          </p:cNvPr>
          <p:cNvSpPr txBox="1">
            <a:spLocks/>
          </p:cNvSpPr>
          <p:nvPr/>
        </p:nvSpPr>
        <p:spPr>
          <a:xfrm>
            <a:off x="2371725" y="72000"/>
            <a:ext cx="7858126" cy="107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defRPr>
                <a:latin typeface="+mj-lt"/>
                <a:ea typeface="+mj-ea"/>
                <a:cs typeface="+mj-cs"/>
              </a:defRPr>
            </a:lvl1pPr>
          </a:lstStyle>
          <a:p>
            <a:r>
              <a:rPr lang="de-DE" altLang="de-DE" sz="3200" b="1" spc="40" dirty="0">
                <a:solidFill>
                  <a:schemeClr val="bg1"/>
                </a:solidFill>
              </a:rPr>
              <a:t>Warum volatile Energien keine gesicherte </a:t>
            </a:r>
            <a:br>
              <a:rPr lang="de-DE" altLang="de-DE" sz="3200" b="1" spc="40" dirty="0">
                <a:solidFill>
                  <a:schemeClr val="bg1"/>
                </a:solidFill>
              </a:rPr>
            </a:br>
            <a:r>
              <a:rPr lang="de-DE" altLang="de-DE" sz="3200" b="1" dirty="0">
                <a:solidFill>
                  <a:schemeClr val="bg1"/>
                </a:solidFill>
              </a:rPr>
              <a:t>und wettbewerbsfähige Versorgung leisten</a:t>
            </a:r>
            <a:endParaRPr lang="de-DE" sz="3200" b="1" kern="0" spc="-40" dirty="0">
              <a:solidFill>
                <a:schemeClr val="bg1"/>
              </a:solidFill>
            </a:endParaRPr>
          </a:p>
        </p:txBody>
      </p:sp>
      <p:pic>
        <p:nvPicPr>
          <p:cNvPr id="4" name="Grafik 3">
            <a:extLst>
              <a:ext uri="{FF2B5EF4-FFF2-40B4-BE49-F238E27FC236}">
                <a16:creationId xmlns:a16="http://schemas.microsoft.com/office/drawing/2014/main" id="{BF5F1890-241C-43BA-9FFC-1E0606587570}"/>
              </a:ext>
            </a:extLst>
          </p:cNvPr>
          <p:cNvPicPr>
            <a:picLocks noChangeAspect="1"/>
          </p:cNvPicPr>
          <p:nvPr/>
        </p:nvPicPr>
        <p:blipFill rotWithShape="1">
          <a:blip r:embed="rId2"/>
          <a:srcRect l="53491" t="26781" r="9979" b="19905"/>
          <a:stretch/>
        </p:blipFill>
        <p:spPr>
          <a:xfrm>
            <a:off x="7153274" y="1647825"/>
            <a:ext cx="4095751" cy="3362326"/>
          </a:xfrm>
          <a:prstGeom prst="rect">
            <a:avLst/>
          </a:prstGeom>
          <a:ln w="50800">
            <a:solidFill>
              <a:schemeClr val="bg1"/>
            </a:solidFill>
          </a:ln>
        </p:spPr>
      </p:pic>
      <p:sp>
        <p:nvSpPr>
          <p:cNvPr id="5" name="Textfeld 4">
            <a:extLst>
              <a:ext uri="{FF2B5EF4-FFF2-40B4-BE49-F238E27FC236}">
                <a16:creationId xmlns:a16="http://schemas.microsoft.com/office/drawing/2014/main" id="{3339D239-656F-479F-84AA-65F0F0715211}"/>
              </a:ext>
            </a:extLst>
          </p:cNvPr>
          <p:cNvSpPr txBox="1"/>
          <p:nvPr/>
        </p:nvSpPr>
        <p:spPr>
          <a:xfrm>
            <a:off x="895350" y="5362575"/>
            <a:ext cx="7781925" cy="338554"/>
          </a:xfrm>
          <a:prstGeom prst="rect">
            <a:avLst/>
          </a:prstGeom>
          <a:noFill/>
        </p:spPr>
        <p:txBody>
          <a:bodyPr wrap="square" rtlCol="0">
            <a:spAutoFit/>
          </a:bodyPr>
          <a:lstStyle/>
          <a:p>
            <a:r>
              <a:rPr lang="de-DE" sz="1600" dirty="0">
                <a:solidFill>
                  <a:schemeClr val="bg1"/>
                </a:solidFill>
              </a:rPr>
              <a:t>https://www.hanswernersinn.de/de/ohne-kernenergie-keine-energiewende-wz-15062022</a:t>
            </a:r>
          </a:p>
        </p:txBody>
      </p:sp>
    </p:spTree>
    <p:extLst>
      <p:ext uri="{BB962C8B-B14F-4D97-AF65-F5344CB8AC3E}">
        <p14:creationId xmlns:p14="http://schemas.microsoft.com/office/powerpoint/2010/main" val="664263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6">
            <a:extLst>
              <a:ext uri="{FF2B5EF4-FFF2-40B4-BE49-F238E27FC236}">
                <a16:creationId xmlns:a16="http://schemas.microsoft.com/office/drawing/2014/main" id="{08C48F27-7C77-4345-9B9B-889BE40A821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de-DE" altLang="de-DE" sz="8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Seite </a:t>
            </a:r>
            <a:fld id="{4DC472C8-A5A7-4F4F-BA3C-21053EE9A0DC}" type="slidenum">
              <a:rPr kumimoji="0" lang="de-DE" altLang="de-DE" sz="8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43</a:t>
            </a:fld>
            <a:r>
              <a:rPr kumimoji="0" lang="de-DE" altLang="de-DE" sz="8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t> </a:t>
            </a:r>
          </a:p>
        </p:txBody>
      </p:sp>
      <p:pic>
        <p:nvPicPr>
          <p:cNvPr id="3" name="Grafik 2">
            <a:extLst>
              <a:ext uri="{FF2B5EF4-FFF2-40B4-BE49-F238E27FC236}">
                <a16:creationId xmlns:a16="http://schemas.microsoft.com/office/drawing/2014/main" id="{A07F149F-C945-51D1-6A5A-0A01BC0AEA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3368" y="408317"/>
            <a:ext cx="3463395" cy="5392407"/>
          </a:xfrm>
          <a:prstGeom prst="rect">
            <a:avLst/>
          </a:prstGeom>
          <a:ln w="50800">
            <a:solidFill>
              <a:schemeClr val="bg1">
                <a:lumMod val="85000"/>
              </a:schemeClr>
            </a:solidFill>
          </a:ln>
        </p:spPr>
      </p:pic>
      <p:sp>
        <p:nvSpPr>
          <p:cNvPr id="4" name="Textfeld 3">
            <a:extLst>
              <a:ext uri="{FF2B5EF4-FFF2-40B4-BE49-F238E27FC236}">
                <a16:creationId xmlns:a16="http://schemas.microsoft.com/office/drawing/2014/main" id="{20282ED6-63B7-5D02-30A4-09583E48F047}"/>
              </a:ext>
            </a:extLst>
          </p:cNvPr>
          <p:cNvSpPr txBox="1"/>
          <p:nvPr/>
        </p:nvSpPr>
        <p:spPr>
          <a:xfrm>
            <a:off x="247433" y="5164435"/>
            <a:ext cx="8391742"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2800" i="0" u="none" strike="noStrike" kern="1200" cap="none" spc="-60" normalizeH="0" noProof="0" dirty="0">
                <a:ln>
                  <a:noFill/>
                </a:ln>
                <a:solidFill>
                  <a:schemeClr val="bg1"/>
                </a:solidFill>
                <a:effectLst/>
                <a:uLnTx/>
                <a:uFillTx/>
                <a:ea typeface="+mn-ea"/>
                <a:cs typeface="+mn-cs"/>
              </a:rPr>
              <a:t>Weitere Informationen finden Sie auf: </a:t>
            </a:r>
            <a:r>
              <a:rPr kumimoji="0" lang="de-DE" altLang="de-DE" sz="2800" b="1" i="0" u="none" strike="noStrike" kern="1200" cap="none" spc="0" normalizeH="0" baseline="0" noProof="0" dirty="0">
                <a:ln>
                  <a:noFill/>
                </a:ln>
                <a:solidFill>
                  <a:schemeClr val="bg1"/>
                </a:solidFill>
                <a:effectLst/>
                <a:uLnTx/>
                <a:uFillTx/>
                <a:ea typeface="+mn-ea"/>
                <a:cs typeface="+mn-cs"/>
              </a:rPr>
              <a:t>vahrenholt.net</a:t>
            </a:r>
            <a:br>
              <a:rPr kumimoji="0" lang="de-DE" altLang="de-DE" sz="2800" b="1" i="0" u="none" strike="noStrike" kern="1200" cap="none" spc="0" normalizeH="0" baseline="0" noProof="0" dirty="0">
                <a:ln>
                  <a:noFill/>
                </a:ln>
                <a:solidFill>
                  <a:schemeClr val="bg1"/>
                </a:solidFill>
                <a:effectLst/>
                <a:uLnTx/>
                <a:uFillTx/>
                <a:ea typeface="+mn-ea"/>
                <a:cs typeface="+mn-cs"/>
              </a:rPr>
            </a:br>
            <a:r>
              <a:rPr lang="de-DE" altLang="de-DE" sz="2800" dirty="0">
                <a:solidFill>
                  <a:schemeClr val="bg1"/>
                </a:solidFill>
              </a:rPr>
              <a:t>N</a:t>
            </a:r>
            <a:r>
              <a:rPr kumimoji="0" lang="de-DE" altLang="de-DE" sz="2800" i="0" u="none" strike="noStrike" kern="1200" cap="none" spc="0" normalizeH="0" baseline="0" noProof="0" dirty="0" err="1">
                <a:ln>
                  <a:noFill/>
                </a:ln>
                <a:solidFill>
                  <a:schemeClr val="bg1"/>
                </a:solidFill>
                <a:effectLst/>
                <a:uLnTx/>
                <a:uFillTx/>
                <a:ea typeface="+mn-ea"/>
                <a:cs typeface="+mn-cs"/>
              </a:rPr>
              <a:t>ewsletter</a:t>
            </a:r>
            <a:r>
              <a:rPr kumimoji="0" lang="de-DE" altLang="de-DE" sz="2800" b="1" i="0" u="none" strike="noStrike" kern="1200" cap="none" spc="0" normalizeH="0" baseline="0" noProof="0" dirty="0">
                <a:ln>
                  <a:noFill/>
                </a:ln>
                <a:solidFill>
                  <a:schemeClr val="bg1"/>
                </a:solidFill>
                <a:effectLst/>
                <a:uLnTx/>
                <a:uFillTx/>
                <a:ea typeface="+mn-ea"/>
                <a:cs typeface="+mn-cs"/>
              </a:rPr>
              <a:t>: vahrenholt.net/</a:t>
            </a:r>
            <a:r>
              <a:rPr kumimoji="0" lang="de-DE" altLang="de-DE" sz="2800" b="1" i="0" u="none" strike="noStrike" kern="1200" cap="none" spc="0" normalizeH="0" baseline="0" noProof="0" dirty="0" err="1">
                <a:ln>
                  <a:noFill/>
                </a:ln>
                <a:solidFill>
                  <a:schemeClr val="bg1"/>
                </a:solidFill>
                <a:effectLst/>
                <a:uLnTx/>
                <a:uFillTx/>
                <a:ea typeface="+mn-ea"/>
                <a:cs typeface="+mn-cs"/>
              </a:rPr>
              <a:t>publikationen</a:t>
            </a:r>
            <a:r>
              <a:rPr kumimoji="0" lang="de-DE" altLang="de-DE" sz="2800" b="1" i="0" u="none" strike="noStrike" kern="1200" cap="none" spc="0" normalizeH="0" baseline="0" noProof="0" dirty="0">
                <a:ln>
                  <a:noFill/>
                </a:ln>
                <a:solidFill>
                  <a:schemeClr val="bg1"/>
                </a:solidFill>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2800" b="1" dirty="0">
                <a:solidFill>
                  <a:schemeClr val="bg1"/>
                </a:solidFill>
              </a:rPr>
              <a:t>Folgen Sie mir auf X @FritzVahrenholt</a:t>
            </a:r>
            <a:endParaRPr kumimoji="0" lang="de-DE" altLang="de-DE" sz="2800" b="1" i="0" u="none" strike="noStrike" kern="1200" cap="none" spc="0" normalizeH="0" baseline="0" noProof="0" dirty="0">
              <a:ln>
                <a:noFill/>
              </a:ln>
              <a:solidFill>
                <a:schemeClr val="bg1"/>
              </a:solidFill>
              <a:effectLst/>
              <a:uLnTx/>
              <a:uFillTx/>
              <a:ea typeface="+mn-ea"/>
              <a:cs typeface="+mn-cs"/>
            </a:endParaRPr>
          </a:p>
        </p:txBody>
      </p:sp>
      <p:sp>
        <p:nvSpPr>
          <p:cNvPr id="6" name="Textfeld 5">
            <a:extLst>
              <a:ext uri="{FF2B5EF4-FFF2-40B4-BE49-F238E27FC236}">
                <a16:creationId xmlns:a16="http://schemas.microsoft.com/office/drawing/2014/main" id="{9A7BE5E2-044C-4A3F-B049-C52B340CEB5C}"/>
              </a:ext>
            </a:extLst>
          </p:cNvPr>
          <p:cNvSpPr txBox="1"/>
          <p:nvPr/>
        </p:nvSpPr>
        <p:spPr>
          <a:xfrm>
            <a:off x="4381391" y="690521"/>
            <a:ext cx="342921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4000" b="1" i="0" u="none" strike="noStrike" kern="1200" cap="none" spc="-60" normalizeH="0" noProof="0" dirty="0">
                <a:ln>
                  <a:noFill/>
                </a:ln>
                <a:solidFill>
                  <a:schemeClr val="bg1"/>
                </a:solidFill>
                <a:effectLst/>
                <a:uLnTx/>
                <a:uFillTx/>
                <a:ea typeface="+mn-ea"/>
                <a:cs typeface="+mn-cs"/>
              </a:rPr>
              <a:t>Am Büchertisch erhältlich</a:t>
            </a:r>
            <a:endParaRPr kumimoji="0" lang="de-DE" altLang="de-DE" sz="4000" b="1" i="0" u="none" strike="noStrike" kern="1200" cap="none" spc="0" normalizeH="0" baseline="0" noProof="0" dirty="0">
              <a:ln>
                <a:noFill/>
              </a:ln>
              <a:solidFill>
                <a:schemeClr val="bg1"/>
              </a:solidFill>
              <a:effectLst/>
              <a:uLnTx/>
              <a:uFillTx/>
              <a:ea typeface="+mn-ea"/>
              <a:cs typeface="+mn-cs"/>
            </a:endParaRPr>
          </a:p>
        </p:txBody>
      </p:sp>
      <p:pic>
        <p:nvPicPr>
          <p:cNvPr id="7" name="Grafik 6">
            <a:extLst>
              <a:ext uri="{FF2B5EF4-FFF2-40B4-BE49-F238E27FC236}">
                <a16:creationId xmlns:a16="http://schemas.microsoft.com/office/drawing/2014/main" id="{E66B9E7B-51F6-429D-082A-E184511C91B0}"/>
              </a:ext>
            </a:extLst>
          </p:cNvPr>
          <p:cNvPicPr>
            <a:picLocks noChangeAspect="1"/>
          </p:cNvPicPr>
          <p:nvPr/>
        </p:nvPicPr>
        <p:blipFill>
          <a:blip r:embed="rId3"/>
          <a:stretch>
            <a:fillRect/>
          </a:stretch>
        </p:blipFill>
        <p:spPr>
          <a:xfrm>
            <a:off x="803249" y="408317"/>
            <a:ext cx="2921276" cy="467238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EBD8A5-A9F7-456C-8261-C224E43A36F7}"/>
              </a:ext>
            </a:extLst>
          </p:cNvPr>
          <p:cNvSpPr>
            <a:spLocks noGrp="1"/>
          </p:cNvSpPr>
          <p:nvPr>
            <p:ph type="title" idx="4294967295"/>
          </p:nvPr>
        </p:nvSpPr>
        <p:spPr>
          <a:xfrm>
            <a:off x="557383" y="274638"/>
            <a:ext cx="11634618" cy="13303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r>
              <a:rPr lang="de-DE" sz="3200" b="1" spc="100" dirty="0">
                <a:solidFill>
                  <a:schemeClr val="bg1"/>
                </a:solidFill>
              </a:rPr>
              <a:t>Die Verteuerung der Strompreise ist politisch gewollt: </a:t>
            </a:r>
            <a:br>
              <a:rPr lang="de-DE" sz="3200" b="1" spc="100" dirty="0">
                <a:solidFill>
                  <a:schemeClr val="bg1"/>
                </a:solidFill>
              </a:rPr>
            </a:br>
            <a:r>
              <a:rPr lang="de-DE" sz="3200" b="1" spc="100" dirty="0">
                <a:solidFill>
                  <a:schemeClr val="bg1"/>
                </a:solidFill>
              </a:rPr>
              <a:t>Die Europäische Kommission hat die Preise der CO₂-</a:t>
            </a:r>
            <a:br>
              <a:rPr lang="de-DE" sz="3200" b="1" spc="100" dirty="0">
                <a:solidFill>
                  <a:schemeClr val="bg1"/>
                </a:solidFill>
              </a:rPr>
            </a:br>
            <a:r>
              <a:rPr lang="de-DE" sz="3200" b="1" spc="100" dirty="0">
                <a:solidFill>
                  <a:schemeClr val="bg1"/>
                </a:solidFill>
              </a:rPr>
              <a:t>Zertifikate auf das Vierfache ansteigen lassen.</a:t>
            </a:r>
          </a:p>
        </p:txBody>
      </p:sp>
      <p:pic>
        <p:nvPicPr>
          <p:cNvPr id="5" name="Grafik 4">
            <a:extLst>
              <a:ext uri="{FF2B5EF4-FFF2-40B4-BE49-F238E27FC236}">
                <a16:creationId xmlns:a16="http://schemas.microsoft.com/office/drawing/2014/main" id="{A07C81B1-B9AA-8558-28C9-B09F711F4E27}"/>
              </a:ext>
            </a:extLst>
          </p:cNvPr>
          <p:cNvPicPr>
            <a:picLocks noChangeAspect="1"/>
          </p:cNvPicPr>
          <p:nvPr/>
        </p:nvPicPr>
        <p:blipFill>
          <a:blip r:embed="rId2"/>
          <a:stretch>
            <a:fillRect/>
          </a:stretch>
        </p:blipFill>
        <p:spPr>
          <a:xfrm>
            <a:off x="557383" y="1780840"/>
            <a:ext cx="11090333" cy="5077160"/>
          </a:xfrm>
          <a:prstGeom prst="rect">
            <a:avLst/>
          </a:prstGeom>
        </p:spPr>
      </p:pic>
      <p:grpSp>
        <p:nvGrpSpPr>
          <p:cNvPr id="3" name="Gruppieren 2">
            <a:extLst>
              <a:ext uri="{FF2B5EF4-FFF2-40B4-BE49-F238E27FC236}">
                <a16:creationId xmlns:a16="http://schemas.microsoft.com/office/drawing/2014/main" id="{0841269F-49CE-4874-BC94-74E94C4FB4AD}"/>
              </a:ext>
            </a:extLst>
          </p:cNvPr>
          <p:cNvGrpSpPr/>
          <p:nvPr/>
        </p:nvGrpSpPr>
        <p:grpSpPr>
          <a:xfrm>
            <a:off x="948602" y="1762940"/>
            <a:ext cx="11522798" cy="4234522"/>
            <a:chOff x="1235926" y="2054503"/>
            <a:chExt cx="11054299" cy="3886249"/>
          </a:xfrm>
        </p:grpSpPr>
        <p:sp>
          <p:nvSpPr>
            <p:cNvPr id="6" name="Textfeld 5">
              <a:extLst>
                <a:ext uri="{FF2B5EF4-FFF2-40B4-BE49-F238E27FC236}">
                  <a16:creationId xmlns:a16="http://schemas.microsoft.com/office/drawing/2014/main" id="{0907D429-9E04-40E7-85BD-B92E2429CB21}"/>
                </a:ext>
              </a:extLst>
            </p:cNvPr>
            <p:cNvSpPr txBox="1"/>
            <p:nvPr/>
          </p:nvSpPr>
          <p:spPr>
            <a:xfrm>
              <a:off x="10979010" y="2054503"/>
              <a:ext cx="13112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black"/>
                  </a:solidFill>
                  <a:effectLst/>
                  <a:uLnTx/>
                  <a:uFillTx/>
                  <a:latin typeface="Calibri"/>
                  <a:ea typeface="+mn-ea"/>
                  <a:cs typeface="+mn-cs"/>
                </a:rPr>
                <a:t>€/t CO</a:t>
              </a:r>
              <a:r>
                <a:rPr kumimoji="0" lang="de-DE" sz="1800" b="0" i="0" u="none" strike="noStrike" kern="1200" cap="none" spc="0" normalizeH="0" baseline="-25000" noProof="0">
                  <a:ln>
                    <a:noFill/>
                  </a:ln>
                  <a:solidFill>
                    <a:prstClr val="black"/>
                  </a:solidFill>
                  <a:effectLst/>
                  <a:uLnTx/>
                  <a:uFillTx/>
                  <a:latin typeface="Calibri"/>
                  <a:ea typeface="+mn-ea"/>
                  <a:cs typeface="+mn-cs"/>
                </a:rPr>
                <a:t>2</a:t>
              </a:r>
            </a:p>
          </p:txBody>
        </p:sp>
        <p:sp>
          <p:nvSpPr>
            <p:cNvPr id="8" name="Textfeld 7">
              <a:extLst>
                <a:ext uri="{FF2B5EF4-FFF2-40B4-BE49-F238E27FC236}">
                  <a16:creationId xmlns:a16="http://schemas.microsoft.com/office/drawing/2014/main" id="{87ADFB2C-F2EE-055A-76F5-A8AEE3B05ADE}"/>
                </a:ext>
              </a:extLst>
            </p:cNvPr>
            <p:cNvSpPr txBox="1"/>
            <p:nvPr/>
          </p:nvSpPr>
          <p:spPr>
            <a:xfrm>
              <a:off x="9434882" y="5679142"/>
              <a:ext cx="21997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err="1">
                  <a:ln>
                    <a:noFill/>
                  </a:ln>
                  <a:solidFill>
                    <a:prstClr val="black"/>
                  </a:solidFill>
                  <a:effectLst/>
                  <a:uLnTx/>
                  <a:uFillTx/>
                  <a:latin typeface="Calibri"/>
                  <a:ea typeface="+mn-ea"/>
                  <a:cs typeface="+mn-cs"/>
                </a:rPr>
                <a:t>Quelle:Ariva.de</a:t>
              </a:r>
              <a:r>
                <a:rPr kumimoji="0" lang="de-DE" sz="1100" b="0" i="0" u="none" strike="noStrike" kern="1200" cap="none" spc="0" normalizeH="0" baseline="0" noProof="0" dirty="0">
                  <a:ln>
                    <a:noFill/>
                  </a:ln>
                  <a:solidFill>
                    <a:prstClr val="black"/>
                  </a:solidFill>
                  <a:effectLst/>
                  <a:uLnTx/>
                  <a:uFillTx/>
                  <a:latin typeface="Calibri"/>
                  <a:ea typeface="+mn-ea"/>
                  <a:cs typeface="+mn-cs"/>
                </a:rPr>
                <a:t>/</a:t>
              </a:r>
              <a:r>
                <a:rPr kumimoji="0" lang="de-DE" sz="1100" b="0" i="0" u="none" strike="noStrike" kern="1200" cap="none" spc="0" normalizeH="0" baseline="0" noProof="0" dirty="0" err="1">
                  <a:ln>
                    <a:noFill/>
                  </a:ln>
                  <a:solidFill>
                    <a:prstClr val="black"/>
                  </a:solidFill>
                  <a:effectLst/>
                  <a:uLnTx/>
                  <a:uFillTx/>
                  <a:latin typeface="Calibri"/>
                  <a:ea typeface="+mn-ea"/>
                  <a:cs typeface="+mn-cs"/>
                </a:rPr>
                <a:t>zertifikate</a:t>
              </a:r>
              <a:endParaRPr kumimoji="0" lang="de-DE" sz="11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9" name="Gerade Verbindung 8">
              <a:extLst>
                <a:ext uri="{FF2B5EF4-FFF2-40B4-BE49-F238E27FC236}">
                  <a16:creationId xmlns:a16="http://schemas.microsoft.com/office/drawing/2014/main" id="{211D0CFC-473B-242F-B832-32952335308F}"/>
                </a:ext>
              </a:extLst>
            </p:cNvPr>
            <p:cNvCxnSpPr>
              <a:cxnSpLocks/>
            </p:cNvCxnSpPr>
            <p:nvPr/>
          </p:nvCxnSpPr>
          <p:spPr>
            <a:xfrm flipV="1">
              <a:off x="1235926" y="2928831"/>
              <a:ext cx="3198392" cy="2750311"/>
            </a:xfrm>
            <a:prstGeom prst="line">
              <a:avLst/>
            </a:prstGeom>
            <a:ln w="38100">
              <a:solidFill>
                <a:srgbClr val="FF2600"/>
              </a:solidFill>
              <a:prstDash val="dash"/>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3EF68B67-DF75-4607-87B3-82BDF682BB33}"/>
                </a:ext>
              </a:extLst>
            </p:cNvPr>
            <p:cNvSpPr txBox="1"/>
            <p:nvPr/>
          </p:nvSpPr>
          <p:spPr>
            <a:xfrm>
              <a:off x="3313423" y="3848448"/>
              <a:ext cx="198964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1" i="0" u="none" strike="noStrike" kern="1200" cap="none" spc="0" normalizeH="0" baseline="0" noProof="0" dirty="0">
                  <a:ln>
                    <a:noFill/>
                  </a:ln>
                  <a:solidFill>
                    <a:srgbClr val="FF2600"/>
                  </a:solidFill>
                  <a:effectLst/>
                  <a:uLnTx/>
                  <a:uFillTx/>
                  <a:latin typeface="Calibri"/>
                  <a:ea typeface="+mn-ea"/>
                  <a:cs typeface="+mn-cs"/>
                </a:rPr>
                <a:t>+ 400 %</a:t>
              </a:r>
            </a:p>
          </p:txBody>
        </p:sp>
        <p:sp>
          <p:nvSpPr>
            <p:cNvPr id="12" name="Textfeld 11">
              <a:extLst>
                <a:ext uri="{FF2B5EF4-FFF2-40B4-BE49-F238E27FC236}">
                  <a16:creationId xmlns:a16="http://schemas.microsoft.com/office/drawing/2014/main" id="{EFAC9C9F-DE70-AB19-8102-2A5AD3DF372B}"/>
                </a:ext>
              </a:extLst>
            </p:cNvPr>
            <p:cNvSpPr txBox="1"/>
            <p:nvPr/>
          </p:nvSpPr>
          <p:spPr>
            <a:xfrm>
              <a:off x="1235926" y="2199084"/>
              <a:ext cx="3611188" cy="5931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Preisentwicklung der CO₂-Zertifikate</a:t>
              </a:r>
              <a:br>
                <a:rPr kumimoji="0" lang="de-DE" sz="1800" b="1" i="0" u="none" strike="noStrike" kern="1200" cap="none" spc="0" normalizeH="0" baseline="0" noProof="0" dirty="0">
                  <a:ln>
                    <a:noFill/>
                  </a:ln>
                  <a:solidFill>
                    <a:prstClr val="black"/>
                  </a:solidFill>
                  <a:effectLst/>
                  <a:uLnTx/>
                  <a:uFillTx/>
                  <a:latin typeface="Calibri"/>
                  <a:ea typeface="+mn-ea"/>
                  <a:cs typeface="+mn-cs"/>
                </a:rPr>
              </a:br>
              <a:r>
                <a:rPr kumimoji="0" lang="de-DE" sz="1800" b="1" i="0" u="none" strike="noStrike" kern="1200" cap="none" spc="0" normalizeH="0" baseline="0" noProof="0" dirty="0">
                  <a:ln>
                    <a:noFill/>
                  </a:ln>
                  <a:solidFill>
                    <a:prstClr val="black"/>
                  </a:solidFill>
                  <a:effectLst/>
                  <a:uLnTx/>
                  <a:uFillTx/>
                  <a:latin typeface="Calibri"/>
                  <a:ea typeface="+mn-ea"/>
                  <a:cs typeface="+mn-cs"/>
                </a:rPr>
                <a:t>in €/ t CO</a:t>
              </a:r>
              <a:r>
                <a:rPr kumimoji="0" lang="de-DE" sz="1800" b="1" i="0" u="none" strike="noStrike" kern="1200" cap="none" spc="0" normalizeH="0" baseline="-25000" noProof="0" dirty="0">
                  <a:ln>
                    <a:noFill/>
                  </a:ln>
                  <a:solidFill>
                    <a:prstClr val="black"/>
                  </a:solidFill>
                  <a:effectLst/>
                  <a:uLnTx/>
                  <a:uFillTx/>
                  <a:latin typeface="Calibri"/>
                  <a:ea typeface="+mn-ea"/>
                  <a:cs typeface="+mn-cs"/>
                </a:rPr>
                <a:t>2</a:t>
              </a:r>
              <a:endParaRPr kumimoji="0" lang="de-DE" sz="1800" b="0" i="0" u="none" strike="noStrike" kern="1200" cap="none" spc="0" normalizeH="0" baseline="-2500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647481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68C53FD-72BE-C288-D315-C86D2618713D}"/>
              </a:ext>
            </a:extLst>
          </p:cNvPr>
          <p:cNvPicPr>
            <a:picLocks noChangeAspect="1"/>
          </p:cNvPicPr>
          <p:nvPr/>
        </p:nvPicPr>
        <p:blipFill>
          <a:blip r:embed="rId2"/>
          <a:stretch>
            <a:fillRect/>
          </a:stretch>
        </p:blipFill>
        <p:spPr>
          <a:xfrm>
            <a:off x="455211" y="1666973"/>
            <a:ext cx="11268717" cy="4918725"/>
          </a:xfrm>
          <a:prstGeom prst="rect">
            <a:avLst/>
          </a:prstGeom>
        </p:spPr>
      </p:pic>
      <p:sp>
        <p:nvSpPr>
          <p:cNvPr id="2" name="Titel 1">
            <a:extLst>
              <a:ext uri="{FF2B5EF4-FFF2-40B4-BE49-F238E27FC236}">
                <a16:creationId xmlns:a16="http://schemas.microsoft.com/office/drawing/2014/main" id="{5AEBD8A5-A9F7-456C-8261-C224E43A36F7}"/>
              </a:ext>
            </a:extLst>
          </p:cNvPr>
          <p:cNvSpPr>
            <a:spLocks noGrp="1"/>
          </p:cNvSpPr>
          <p:nvPr>
            <p:ph type="title" idx="4294967295"/>
          </p:nvPr>
        </p:nvSpPr>
        <p:spPr>
          <a:xfrm>
            <a:off x="428164" y="160771"/>
            <a:ext cx="11026775" cy="13303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r>
              <a:rPr lang="de-DE" sz="3200" b="1" dirty="0">
                <a:solidFill>
                  <a:schemeClr val="bg1"/>
                </a:solidFill>
              </a:rPr>
              <a:t>Allein durch den europäischen </a:t>
            </a:r>
            <a:r>
              <a:rPr lang="de-DE" sz="3200" b="1" dirty="0" err="1">
                <a:solidFill>
                  <a:schemeClr val="bg1"/>
                </a:solidFill>
              </a:rPr>
              <a:t>Zertifikatehandel</a:t>
            </a:r>
            <a:r>
              <a:rPr lang="de-DE" sz="3200" b="1" dirty="0">
                <a:solidFill>
                  <a:schemeClr val="bg1"/>
                </a:solidFill>
              </a:rPr>
              <a:t> haben sich </a:t>
            </a:r>
            <a:br>
              <a:rPr lang="de-DE" sz="3200" b="1" dirty="0">
                <a:solidFill>
                  <a:schemeClr val="bg1"/>
                </a:solidFill>
              </a:rPr>
            </a:br>
            <a:r>
              <a:rPr lang="de-DE" sz="3200" b="1" dirty="0">
                <a:solidFill>
                  <a:schemeClr val="bg1"/>
                </a:solidFill>
              </a:rPr>
              <a:t>die Strompreise für konventionelle Kraftwerke verdoppelt </a:t>
            </a:r>
            <a:br>
              <a:rPr lang="de-DE" sz="3200" b="1" dirty="0">
                <a:solidFill>
                  <a:schemeClr val="bg1"/>
                </a:solidFill>
              </a:rPr>
            </a:br>
            <a:r>
              <a:rPr lang="de-DE" sz="3200" b="1" dirty="0">
                <a:solidFill>
                  <a:schemeClr val="bg1"/>
                </a:solidFill>
              </a:rPr>
              <a:t>bis verdreifacht.</a:t>
            </a:r>
          </a:p>
        </p:txBody>
      </p:sp>
      <p:sp>
        <p:nvSpPr>
          <p:cNvPr id="6" name="Textfeld 5">
            <a:extLst>
              <a:ext uri="{FF2B5EF4-FFF2-40B4-BE49-F238E27FC236}">
                <a16:creationId xmlns:a16="http://schemas.microsoft.com/office/drawing/2014/main" id="{0907D429-9E04-40E7-85BD-B92E2429CB21}"/>
              </a:ext>
            </a:extLst>
          </p:cNvPr>
          <p:cNvSpPr txBox="1"/>
          <p:nvPr/>
        </p:nvSpPr>
        <p:spPr>
          <a:xfrm>
            <a:off x="10839723" y="1675433"/>
            <a:ext cx="13112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€/t CO</a:t>
            </a:r>
            <a:r>
              <a:rPr kumimoji="0" lang="de-DE" sz="1800" b="0" i="0" u="none" strike="noStrike" kern="1200" cap="none" spc="0" normalizeH="0" baseline="-25000" noProof="0" dirty="0">
                <a:ln>
                  <a:noFill/>
                </a:ln>
                <a:solidFill>
                  <a:prstClr val="black"/>
                </a:solidFill>
                <a:effectLst/>
                <a:uLnTx/>
                <a:uFillTx/>
                <a:latin typeface="Calibri"/>
                <a:ea typeface="+mn-ea"/>
                <a:cs typeface="+mn-cs"/>
              </a:rPr>
              <a:t>2</a:t>
            </a:r>
          </a:p>
        </p:txBody>
      </p:sp>
      <p:sp>
        <p:nvSpPr>
          <p:cNvPr id="10" name="Textfeld 9">
            <a:extLst>
              <a:ext uri="{FF2B5EF4-FFF2-40B4-BE49-F238E27FC236}">
                <a16:creationId xmlns:a16="http://schemas.microsoft.com/office/drawing/2014/main" id="{D3E02A25-70E9-BC47-FA7A-155B1710A647}"/>
              </a:ext>
            </a:extLst>
          </p:cNvPr>
          <p:cNvSpPr txBox="1"/>
          <p:nvPr/>
        </p:nvSpPr>
        <p:spPr>
          <a:xfrm>
            <a:off x="2970459" y="3570289"/>
            <a:ext cx="2890271" cy="461665"/>
          </a:xfrm>
          <a:prstGeom prst="rect">
            <a:avLst/>
          </a:prstGeom>
          <a:solidFill>
            <a:schemeClr val="bg1">
              <a:lumMod val="95000"/>
              <a:alpha val="9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a:ea typeface="+mn-ea"/>
                <a:cs typeface="+mn-cs"/>
              </a:rPr>
              <a:t>Braunkohlekraftwerk</a:t>
            </a:r>
            <a:endParaRPr kumimoji="0" lang="de-D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feld 11">
            <a:extLst>
              <a:ext uri="{FF2B5EF4-FFF2-40B4-BE49-F238E27FC236}">
                <a16:creationId xmlns:a16="http://schemas.microsoft.com/office/drawing/2014/main" id="{1ECCF5D1-013E-7AAF-01EA-0236D8B89AD5}"/>
              </a:ext>
            </a:extLst>
          </p:cNvPr>
          <p:cNvSpPr txBox="1"/>
          <p:nvPr/>
        </p:nvSpPr>
        <p:spPr>
          <a:xfrm>
            <a:off x="3004356" y="4186316"/>
            <a:ext cx="2856374" cy="461665"/>
          </a:xfrm>
          <a:prstGeom prst="rect">
            <a:avLst/>
          </a:prstGeom>
          <a:solidFill>
            <a:schemeClr val="bg1">
              <a:lumMod val="95000"/>
              <a:alpha val="9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40" normalizeH="0" noProof="0" dirty="0">
                <a:ln>
                  <a:noFill/>
                </a:ln>
                <a:solidFill>
                  <a:prstClr val="black"/>
                </a:solidFill>
                <a:effectLst/>
                <a:uLnTx/>
                <a:uFillTx/>
                <a:latin typeface="Calibri"/>
                <a:ea typeface="+mn-ea"/>
                <a:cs typeface="+mn-cs"/>
              </a:rPr>
              <a:t>Steinkohlekraftwerk</a:t>
            </a:r>
            <a:endParaRPr kumimoji="0" lang="de-DE" sz="2400" b="0" i="0" u="none" strike="noStrike" kern="1200" cap="none" spc="40" normalizeH="0" noProof="0" dirty="0">
              <a:ln>
                <a:noFill/>
              </a:ln>
              <a:solidFill>
                <a:prstClr val="black"/>
              </a:solidFill>
              <a:effectLst/>
              <a:uLnTx/>
              <a:uFillTx/>
              <a:latin typeface="Calibri"/>
              <a:ea typeface="+mn-ea"/>
              <a:cs typeface="+mn-cs"/>
            </a:endParaRPr>
          </a:p>
        </p:txBody>
      </p:sp>
      <p:sp>
        <p:nvSpPr>
          <p:cNvPr id="13" name="Textfeld 12">
            <a:extLst>
              <a:ext uri="{FF2B5EF4-FFF2-40B4-BE49-F238E27FC236}">
                <a16:creationId xmlns:a16="http://schemas.microsoft.com/office/drawing/2014/main" id="{1B2C3094-B192-F133-B345-8A8E5ADE6988}"/>
              </a:ext>
            </a:extLst>
          </p:cNvPr>
          <p:cNvSpPr txBox="1"/>
          <p:nvPr/>
        </p:nvSpPr>
        <p:spPr>
          <a:xfrm>
            <a:off x="3318435" y="4749190"/>
            <a:ext cx="2542293" cy="461665"/>
          </a:xfrm>
          <a:prstGeom prst="rect">
            <a:avLst/>
          </a:prstGeom>
          <a:solidFill>
            <a:schemeClr val="bg1">
              <a:lumMod val="95000"/>
              <a:alpha val="9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a:ea typeface="+mn-ea"/>
                <a:cs typeface="+mn-cs"/>
              </a:rPr>
              <a:t>Gaskraftwerk GUD</a:t>
            </a:r>
          </a:p>
        </p:txBody>
      </p:sp>
      <p:sp>
        <p:nvSpPr>
          <p:cNvPr id="14" name="Textfeld 13">
            <a:extLst>
              <a:ext uri="{FF2B5EF4-FFF2-40B4-BE49-F238E27FC236}">
                <a16:creationId xmlns:a16="http://schemas.microsoft.com/office/drawing/2014/main" id="{09F2DB3E-A1B9-36F7-5A6D-12B979535874}"/>
              </a:ext>
            </a:extLst>
          </p:cNvPr>
          <p:cNvSpPr txBox="1"/>
          <p:nvPr/>
        </p:nvSpPr>
        <p:spPr>
          <a:xfrm>
            <a:off x="4457700" y="5285471"/>
            <a:ext cx="1403030" cy="461665"/>
          </a:xfrm>
          <a:prstGeom prst="rect">
            <a:avLst/>
          </a:prstGeom>
          <a:solidFill>
            <a:schemeClr val="bg1">
              <a:lumMod val="95000"/>
              <a:alpha val="9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a:ea typeface="+mn-ea"/>
                <a:cs typeface="+mn-cs"/>
              </a:rPr>
              <a:t>Kernkraft</a:t>
            </a:r>
            <a:endParaRPr kumimoji="0" lang="de-DE"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feld 7">
            <a:extLst>
              <a:ext uri="{FF2B5EF4-FFF2-40B4-BE49-F238E27FC236}">
                <a16:creationId xmlns:a16="http://schemas.microsoft.com/office/drawing/2014/main" id="{87ADFB2C-F2EE-055A-76F5-A8AEE3B05ADE}"/>
              </a:ext>
            </a:extLst>
          </p:cNvPr>
          <p:cNvSpPr txBox="1"/>
          <p:nvPr/>
        </p:nvSpPr>
        <p:spPr>
          <a:xfrm>
            <a:off x="428164" y="5753221"/>
            <a:ext cx="2890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err="1">
                <a:ln>
                  <a:noFill/>
                </a:ln>
                <a:solidFill>
                  <a:prstClr val="black"/>
                </a:solidFill>
                <a:effectLst/>
                <a:uLnTx/>
                <a:uFillTx/>
                <a:latin typeface="Calibri"/>
                <a:ea typeface="+mn-ea"/>
                <a:cs typeface="+mn-cs"/>
              </a:rPr>
              <a:t>Quelle:Ariva.de</a:t>
            </a:r>
            <a:r>
              <a:rPr kumimoji="0" lang="de-DE" b="0" i="0" u="none" strike="noStrike" kern="1200" cap="none" spc="0" normalizeH="0" baseline="0" noProof="0" dirty="0">
                <a:ln>
                  <a:noFill/>
                </a:ln>
                <a:solidFill>
                  <a:prstClr val="black"/>
                </a:solidFill>
                <a:effectLst/>
                <a:uLnTx/>
                <a:uFillTx/>
                <a:latin typeface="Calibri"/>
                <a:ea typeface="+mn-ea"/>
                <a:cs typeface="+mn-cs"/>
              </a:rPr>
              <a:t>/</a:t>
            </a:r>
            <a:r>
              <a:rPr kumimoji="0" lang="de-DE" b="0" i="0" u="none" strike="noStrike" kern="1200" cap="none" spc="0" normalizeH="0" baseline="0" noProof="0" dirty="0" err="1">
                <a:ln>
                  <a:noFill/>
                </a:ln>
                <a:solidFill>
                  <a:prstClr val="black"/>
                </a:solidFill>
                <a:effectLst/>
                <a:uLnTx/>
                <a:uFillTx/>
                <a:latin typeface="Calibri"/>
                <a:ea typeface="+mn-ea"/>
                <a:cs typeface="+mn-cs"/>
              </a:rPr>
              <a:t>zertifikate</a:t>
            </a:r>
            <a:endParaRPr kumimoji="0" lang="de-DE"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feld 16">
            <a:extLst>
              <a:ext uri="{FF2B5EF4-FFF2-40B4-BE49-F238E27FC236}">
                <a16:creationId xmlns:a16="http://schemas.microsoft.com/office/drawing/2014/main" id="{E88084AB-4A31-857D-09A3-D39C9F393702}"/>
              </a:ext>
            </a:extLst>
          </p:cNvPr>
          <p:cNvSpPr txBox="1"/>
          <p:nvPr/>
        </p:nvSpPr>
        <p:spPr>
          <a:xfrm>
            <a:off x="4561400" y="1609133"/>
            <a:ext cx="574670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1" i="0" u="none" strike="noStrike" kern="1200" cap="none" spc="0" normalizeH="0" baseline="0" noProof="0" dirty="0">
                <a:ln>
                  <a:noFill/>
                </a:ln>
                <a:solidFill>
                  <a:prstClr val="black"/>
                </a:solidFill>
                <a:effectLst/>
                <a:uLnTx/>
                <a:uFillTx/>
                <a:latin typeface="Calibri"/>
                <a:ea typeface="+mn-ea"/>
                <a:cs typeface="+mn-cs"/>
              </a:rPr>
              <a:t>Preisentwicklung für konventionelle Kraftwerke</a:t>
            </a:r>
            <a:endParaRPr kumimoji="0" lang="de-DE" sz="2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feld 4">
            <a:extLst>
              <a:ext uri="{FF2B5EF4-FFF2-40B4-BE49-F238E27FC236}">
                <a16:creationId xmlns:a16="http://schemas.microsoft.com/office/drawing/2014/main" id="{C097E67A-993E-BA58-5E50-12603E9BACEA}"/>
              </a:ext>
            </a:extLst>
          </p:cNvPr>
          <p:cNvSpPr txBox="1"/>
          <p:nvPr/>
        </p:nvSpPr>
        <p:spPr>
          <a:xfrm>
            <a:off x="566806" y="2164558"/>
            <a:ext cx="5703484"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Calibri"/>
                <a:ea typeface="+mn-ea"/>
                <a:cs typeface="+mn-cs"/>
              </a:rPr>
              <a:t>Die Strompreise erhöhten sich durch </a:t>
            </a:r>
            <a:br>
              <a:rPr kumimoji="0" lang="de-DE" sz="2800" b="1" i="0" u="none" strike="noStrike" kern="1200" cap="none" spc="0" normalizeH="0" baseline="0" noProof="0" dirty="0">
                <a:ln>
                  <a:noFill/>
                </a:ln>
                <a:solidFill>
                  <a:prstClr val="black"/>
                </a:solidFill>
                <a:effectLst/>
                <a:uLnTx/>
                <a:uFillTx/>
                <a:latin typeface="Calibri"/>
                <a:ea typeface="+mn-ea"/>
                <a:cs typeface="+mn-cs"/>
              </a:rPr>
            </a:br>
            <a:r>
              <a:rPr kumimoji="0" lang="de-DE" sz="2800" b="1" i="0" u="none" strike="noStrike" kern="1200" cap="none" spc="0" normalizeH="0" baseline="0" noProof="0" dirty="0">
                <a:ln>
                  <a:noFill/>
                </a:ln>
                <a:solidFill>
                  <a:prstClr val="black"/>
                </a:solidFill>
                <a:effectLst/>
                <a:uLnTx/>
                <a:uFillTx/>
                <a:latin typeface="Calibri"/>
                <a:ea typeface="+mn-ea"/>
                <a:cs typeface="+mn-cs"/>
              </a:rPr>
              <a:t>CO</a:t>
            </a:r>
            <a:r>
              <a:rPr kumimoji="0" lang="de-DE" sz="2800" b="1" i="0" u="none" strike="noStrike" kern="1200" cap="none" spc="0" normalizeH="0" baseline="-25000" noProof="0" dirty="0">
                <a:ln>
                  <a:noFill/>
                </a:ln>
                <a:solidFill>
                  <a:prstClr val="black"/>
                </a:solidFill>
                <a:effectLst/>
                <a:uLnTx/>
                <a:uFillTx/>
                <a:latin typeface="Calibri"/>
                <a:ea typeface="+mn-ea"/>
                <a:cs typeface="+mn-cs"/>
              </a:rPr>
              <a:t>2</a:t>
            </a:r>
            <a:r>
              <a:rPr kumimoji="0" lang="de-DE" sz="2800" b="1" i="0" u="none" strike="noStrike" kern="1200" cap="none" spc="0" normalizeH="0" baseline="0" noProof="0" dirty="0">
                <a:ln>
                  <a:noFill/>
                </a:ln>
                <a:solidFill>
                  <a:prstClr val="black"/>
                </a:solidFill>
                <a:effectLst/>
                <a:uLnTx/>
                <a:uFillTx/>
                <a:latin typeface="Calibri"/>
                <a:ea typeface="+mn-ea"/>
                <a:cs typeface="+mn-cs"/>
              </a:rPr>
              <a:t>-Zertifikate bei 80 €/t CO</a:t>
            </a:r>
            <a:r>
              <a:rPr kumimoji="0" lang="de-DE" sz="2800" b="1" i="0" u="none" strike="noStrike" kern="1200" cap="none" spc="0" normalizeH="0" baseline="-25000" noProof="0" dirty="0">
                <a:ln>
                  <a:noFill/>
                </a:ln>
                <a:solidFill>
                  <a:prstClr val="black"/>
                </a:solidFill>
                <a:effectLst/>
                <a:uLnTx/>
                <a:uFillTx/>
                <a:latin typeface="Calibri"/>
                <a:ea typeface="+mn-ea"/>
                <a:cs typeface="+mn-cs"/>
              </a:rPr>
              <a:t>2</a:t>
            </a:r>
            <a:r>
              <a:rPr kumimoji="0" lang="de-DE" sz="2800" b="1" i="0" u="none" strike="noStrike" kern="1200" cap="none" spc="0" normalizeH="0" baseline="0" noProof="0" dirty="0">
                <a:ln>
                  <a:noFill/>
                </a:ln>
                <a:solidFill>
                  <a:prstClr val="black"/>
                </a:solidFill>
                <a:effectLst/>
                <a:uLnTx/>
                <a:uFillTx/>
                <a:latin typeface="Calibri"/>
                <a:ea typeface="+mn-ea"/>
                <a:cs typeface="+mn-cs"/>
              </a:rPr>
              <a:t> 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feld 6">
            <a:extLst>
              <a:ext uri="{FF2B5EF4-FFF2-40B4-BE49-F238E27FC236}">
                <a16:creationId xmlns:a16="http://schemas.microsoft.com/office/drawing/2014/main" id="{FF095E7A-0995-9C36-070A-54DB7797B38B}"/>
              </a:ext>
            </a:extLst>
          </p:cNvPr>
          <p:cNvSpPr txBox="1"/>
          <p:nvPr/>
        </p:nvSpPr>
        <p:spPr>
          <a:xfrm>
            <a:off x="6054632" y="2698188"/>
            <a:ext cx="1822935" cy="861774"/>
          </a:xfrm>
          <a:prstGeom prst="rect">
            <a:avLst/>
          </a:prstGeom>
          <a:solidFill>
            <a:schemeClr val="bg1">
              <a:lumMod val="95000"/>
              <a:alpha val="9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1" i="0" u="none" strike="noStrike" kern="1200" cap="none" spc="0" normalizeH="0" baseline="0" noProof="0" dirty="0">
                <a:ln>
                  <a:noFill/>
                </a:ln>
                <a:solidFill>
                  <a:prstClr val="black"/>
                </a:solidFill>
                <a:effectLst/>
                <a:uLnTx/>
                <a:uFillTx/>
                <a:latin typeface="Calibri"/>
                <a:ea typeface="+mn-ea"/>
                <a:cs typeface="+mn-cs"/>
              </a:rPr>
              <a:t>Strompreis vor </a:t>
            </a:r>
            <a:br>
              <a:rPr kumimoji="0" lang="de-DE" b="1" i="0" u="none" strike="noStrike" kern="1200" cap="none" spc="0" normalizeH="0" baseline="0" noProof="0" dirty="0">
                <a:ln>
                  <a:noFill/>
                </a:ln>
                <a:solidFill>
                  <a:prstClr val="black"/>
                </a:solidFill>
                <a:effectLst/>
                <a:uLnTx/>
                <a:uFillTx/>
                <a:latin typeface="Calibri"/>
                <a:ea typeface="+mn-ea"/>
                <a:cs typeface="+mn-cs"/>
              </a:rPr>
            </a:br>
            <a:r>
              <a:rPr kumimoji="0" lang="de-DE" b="1" i="0" u="none" strike="noStrike" kern="1200" cap="none" spc="0" normalizeH="0" baseline="0" noProof="0" dirty="0" err="1">
                <a:ln>
                  <a:noFill/>
                </a:ln>
                <a:solidFill>
                  <a:prstClr val="black"/>
                </a:solidFill>
                <a:effectLst/>
                <a:uLnTx/>
                <a:uFillTx/>
                <a:latin typeface="Calibri"/>
                <a:ea typeface="+mn-ea"/>
                <a:cs typeface="+mn-cs"/>
              </a:rPr>
              <a:t>Zertifikatehandel</a:t>
            </a:r>
            <a:br>
              <a:rPr kumimoji="0" lang="de-DE" sz="1400" b="1" i="0" u="none" strike="noStrike" kern="1200" cap="none" spc="0" normalizeH="0" baseline="0" noProof="0" dirty="0">
                <a:ln>
                  <a:noFill/>
                </a:ln>
                <a:solidFill>
                  <a:prstClr val="black"/>
                </a:solidFill>
                <a:effectLst/>
                <a:uLnTx/>
                <a:uFillTx/>
                <a:latin typeface="Calibri"/>
                <a:ea typeface="+mn-ea"/>
                <a:cs typeface="+mn-cs"/>
              </a:rPr>
            </a:br>
            <a:r>
              <a:rPr kumimoji="0" lang="de-DE" sz="1400" b="0" i="0" u="none" strike="noStrike" kern="1200" cap="none" spc="0" normalizeH="0" baseline="0" noProof="0" dirty="0">
                <a:ln>
                  <a:noFill/>
                </a:ln>
                <a:solidFill>
                  <a:prstClr val="black"/>
                </a:solidFill>
                <a:effectLst/>
                <a:uLnTx/>
                <a:uFillTx/>
                <a:latin typeface="Calibri"/>
                <a:ea typeface="+mn-ea"/>
                <a:cs typeface="+mn-cs"/>
              </a:rPr>
              <a:t>in € Cent/ </a:t>
            </a:r>
            <a:r>
              <a:rPr kumimoji="0" lang="de-DE" sz="1400" b="0" i="0" u="none" strike="noStrike" kern="1200" cap="none" spc="0" normalizeH="0" baseline="0" noProof="0" dirty="0" err="1">
                <a:ln>
                  <a:noFill/>
                </a:ln>
                <a:solidFill>
                  <a:prstClr val="black"/>
                </a:solidFill>
                <a:effectLst/>
                <a:uLnTx/>
                <a:uFillTx/>
                <a:latin typeface="Calibri"/>
                <a:ea typeface="+mn-ea"/>
                <a:cs typeface="+mn-cs"/>
              </a:rPr>
              <a:t>kwh</a:t>
            </a:r>
            <a:endParaRPr kumimoji="0" lang="de-D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feld 15">
            <a:extLst>
              <a:ext uri="{FF2B5EF4-FFF2-40B4-BE49-F238E27FC236}">
                <a16:creationId xmlns:a16="http://schemas.microsoft.com/office/drawing/2014/main" id="{25630A20-44BE-5F2C-D25C-E6847C3F6CD3}"/>
              </a:ext>
            </a:extLst>
          </p:cNvPr>
          <p:cNvSpPr txBox="1"/>
          <p:nvPr/>
        </p:nvSpPr>
        <p:spPr>
          <a:xfrm>
            <a:off x="7860214" y="2698188"/>
            <a:ext cx="1652568" cy="861774"/>
          </a:xfrm>
          <a:prstGeom prst="rect">
            <a:avLst/>
          </a:prstGeom>
          <a:solidFill>
            <a:schemeClr val="bg1">
              <a:lumMod val="95000"/>
              <a:alpha val="9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1" i="0" u="none" strike="noStrike" kern="1200" cap="none" spc="0" normalizeH="0" baseline="0" noProof="0" dirty="0">
                <a:ln>
                  <a:noFill/>
                </a:ln>
                <a:solidFill>
                  <a:prstClr val="black"/>
                </a:solidFill>
                <a:effectLst/>
                <a:uLnTx/>
                <a:uFillTx/>
                <a:latin typeface="Calibri"/>
                <a:ea typeface="+mn-ea"/>
                <a:cs typeface="+mn-cs"/>
              </a:rPr>
              <a:t>Aufpreis</a:t>
            </a:r>
            <a:br>
              <a:rPr kumimoji="0" lang="de-DE" b="1" i="0" u="none" strike="noStrike" kern="1200" cap="none" spc="0" normalizeH="0" baseline="0" noProof="0" dirty="0">
                <a:ln>
                  <a:noFill/>
                </a:ln>
                <a:solidFill>
                  <a:prstClr val="black"/>
                </a:solidFill>
                <a:effectLst/>
                <a:uLnTx/>
                <a:uFillTx/>
                <a:latin typeface="Calibri"/>
                <a:ea typeface="+mn-ea"/>
                <a:cs typeface="+mn-cs"/>
              </a:rPr>
            </a:br>
            <a:r>
              <a:rPr kumimoji="0" lang="de-DE" b="1" i="0" u="none" strike="noStrike" kern="1200" cap="none" spc="0" normalizeH="0" baseline="0" noProof="0" dirty="0">
                <a:ln>
                  <a:noFill/>
                </a:ln>
                <a:solidFill>
                  <a:prstClr val="black"/>
                </a:solidFill>
                <a:effectLst/>
                <a:uLnTx/>
                <a:uFillTx/>
                <a:latin typeface="Calibri"/>
                <a:ea typeface="+mn-ea"/>
                <a:cs typeface="+mn-cs"/>
              </a:rPr>
              <a:t>durch Zertifikat</a:t>
            </a:r>
            <a:br>
              <a:rPr kumimoji="0" lang="de-DE" sz="1400" b="1" i="0" u="none" strike="noStrike" kern="1200" cap="none" spc="0" normalizeH="0" baseline="0" noProof="0" dirty="0">
                <a:ln>
                  <a:noFill/>
                </a:ln>
                <a:solidFill>
                  <a:prstClr val="black"/>
                </a:solidFill>
                <a:effectLst/>
                <a:uLnTx/>
                <a:uFillTx/>
                <a:latin typeface="Calibri"/>
                <a:ea typeface="+mn-ea"/>
                <a:cs typeface="+mn-cs"/>
              </a:rPr>
            </a:br>
            <a:r>
              <a:rPr kumimoji="0" lang="de-DE" sz="1400" b="0" i="0" u="none" strike="noStrike" kern="1200" cap="none" spc="0" normalizeH="0" baseline="0" noProof="0" dirty="0">
                <a:ln>
                  <a:noFill/>
                </a:ln>
                <a:solidFill>
                  <a:prstClr val="black"/>
                </a:solidFill>
                <a:effectLst/>
                <a:uLnTx/>
                <a:uFillTx/>
                <a:latin typeface="Calibri"/>
                <a:ea typeface="+mn-ea"/>
                <a:cs typeface="+mn-cs"/>
              </a:rPr>
              <a:t>in € Cent/ </a:t>
            </a:r>
            <a:r>
              <a:rPr kumimoji="0" lang="de-DE" sz="1400" b="0" i="0" u="none" strike="noStrike" kern="1200" cap="none" spc="0" normalizeH="0" baseline="0" noProof="0" dirty="0" err="1">
                <a:ln>
                  <a:noFill/>
                </a:ln>
                <a:solidFill>
                  <a:prstClr val="black"/>
                </a:solidFill>
                <a:effectLst/>
                <a:uLnTx/>
                <a:uFillTx/>
                <a:latin typeface="Calibri"/>
                <a:ea typeface="+mn-ea"/>
                <a:cs typeface="+mn-cs"/>
              </a:rPr>
              <a:t>kwh</a:t>
            </a:r>
            <a:endParaRPr kumimoji="0" lang="de-D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feld 17">
            <a:extLst>
              <a:ext uri="{FF2B5EF4-FFF2-40B4-BE49-F238E27FC236}">
                <a16:creationId xmlns:a16="http://schemas.microsoft.com/office/drawing/2014/main" id="{9C3CFE72-8E7A-8F9E-0015-3EF357585E9E}"/>
              </a:ext>
            </a:extLst>
          </p:cNvPr>
          <p:cNvSpPr txBox="1"/>
          <p:nvPr/>
        </p:nvSpPr>
        <p:spPr>
          <a:xfrm>
            <a:off x="9669580" y="2698188"/>
            <a:ext cx="1245790" cy="861774"/>
          </a:xfrm>
          <a:prstGeom prst="rect">
            <a:avLst/>
          </a:prstGeom>
          <a:solidFill>
            <a:schemeClr val="bg1">
              <a:lumMod val="95000"/>
              <a:alpha val="9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b="1" i="0" u="none" strike="noStrike" kern="1200" cap="none" spc="0" normalizeH="0" baseline="0" noProof="0" dirty="0">
                <a:ln>
                  <a:noFill/>
                </a:ln>
                <a:solidFill>
                  <a:prstClr val="black"/>
                </a:solidFill>
                <a:effectLst/>
                <a:uLnTx/>
                <a:uFillTx/>
                <a:latin typeface="Calibri"/>
                <a:ea typeface="+mn-ea"/>
                <a:cs typeface="+mn-cs"/>
              </a:rPr>
              <a:t>Aktueller</a:t>
            </a:r>
            <a:br>
              <a:rPr kumimoji="0" lang="de-DE" b="1" i="0" u="none" strike="noStrike" kern="1200" cap="none" spc="0" normalizeH="0" baseline="0" noProof="0" dirty="0">
                <a:ln>
                  <a:noFill/>
                </a:ln>
                <a:solidFill>
                  <a:prstClr val="black"/>
                </a:solidFill>
                <a:effectLst/>
                <a:uLnTx/>
                <a:uFillTx/>
                <a:latin typeface="Calibri"/>
                <a:ea typeface="+mn-ea"/>
                <a:cs typeface="+mn-cs"/>
              </a:rPr>
            </a:br>
            <a:r>
              <a:rPr kumimoji="0" lang="de-DE" b="1" i="0" u="none" strike="noStrike" kern="1200" cap="none" spc="0" normalizeH="0" baseline="0" noProof="0" dirty="0">
                <a:ln>
                  <a:noFill/>
                </a:ln>
                <a:solidFill>
                  <a:prstClr val="black"/>
                </a:solidFill>
                <a:effectLst/>
                <a:uLnTx/>
                <a:uFillTx/>
                <a:latin typeface="Calibri"/>
                <a:ea typeface="+mn-ea"/>
                <a:cs typeface="+mn-cs"/>
              </a:rPr>
              <a:t>Strompreis</a:t>
            </a:r>
            <a:br>
              <a:rPr kumimoji="0" lang="de-DE" sz="1400" b="1" i="0" u="none" strike="noStrike" kern="1200" cap="none" spc="0" normalizeH="0" baseline="0" noProof="0" dirty="0">
                <a:ln>
                  <a:noFill/>
                </a:ln>
                <a:solidFill>
                  <a:prstClr val="black"/>
                </a:solidFill>
                <a:effectLst/>
                <a:uLnTx/>
                <a:uFillTx/>
                <a:latin typeface="Calibri"/>
                <a:ea typeface="+mn-ea"/>
                <a:cs typeface="+mn-cs"/>
              </a:rPr>
            </a:br>
            <a:r>
              <a:rPr kumimoji="0" lang="de-DE" sz="1400" b="0" i="0" u="none" strike="noStrike" kern="1200" cap="none" spc="0" normalizeH="0" baseline="0" noProof="0" dirty="0">
                <a:ln>
                  <a:noFill/>
                </a:ln>
                <a:solidFill>
                  <a:prstClr val="black"/>
                </a:solidFill>
                <a:effectLst/>
                <a:uLnTx/>
                <a:uFillTx/>
                <a:latin typeface="Calibri"/>
                <a:ea typeface="+mn-ea"/>
                <a:cs typeface="+mn-cs"/>
              </a:rPr>
              <a:t>in € Cent/ </a:t>
            </a:r>
            <a:r>
              <a:rPr kumimoji="0" lang="de-DE" sz="1400" b="0" i="0" u="none" strike="noStrike" kern="1200" cap="none" spc="0" normalizeH="0" baseline="0" noProof="0" dirty="0" err="1">
                <a:ln>
                  <a:noFill/>
                </a:ln>
                <a:solidFill>
                  <a:prstClr val="black"/>
                </a:solidFill>
                <a:effectLst/>
                <a:uLnTx/>
                <a:uFillTx/>
                <a:latin typeface="Calibri"/>
                <a:ea typeface="+mn-ea"/>
                <a:cs typeface="+mn-cs"/>
              </a:rPr>
              <a:t>kwh</a:t>
            </a:r>
            <a:endParaRPr kumimoji="0" lang="de-DE" sz="1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4" name="Gruppieren 23">
            <a:extLst>
              <a:ext uri="{FF2B5EF4-FFF2-40B4-BE49-F238E27FC236}">
                <a16:creationId xmlns:a16="http://schemas.microsoft.com/office/drawing/2014/main" id="{EAB6F2B4-FBD5-4E56-8E67-AE305F8BAA60}"/>
              </a:ext>
            </a:extLst>
          </p:cNvPr>
          <p:cNvGrpSpPr/>
          <p:nvPr/>
        </p:nvGrpSpPr>
        <p:grpSpPr>
          <a:xfrm>
            <a:off x="2970459" y="4080112"/>
            <a:ext cx="7883792" cy="1695697"/>
            <a:chOff x="3674629" y="4080112"/>
            <a:chExt cx="7179622" cy="1695697"/>
          </a:xfrm>
        </p:grpSpPr>
        <p:cxnSp>
          <p:nvCxnSpPr>
            <p:cNvPr id="19" name="Gerade Verbindung 18">
              <a:extLst>
                <a:ext uri="{FF2B5EF4-FFF2-40B4-BE49-F238E27FC236}">
                  <a16:creationId xmlns:a16="http://schemas.microsoft.com/office/drawing/2014/main" id="{FAF0F621-2491-EE85-08ED-6052444C1D0B}"/>
                </a:ext>
              </a:extLst>
            </p:cNvPr>
            <p:cNvCxnSpPr>
              <a:cxnSpLocks/>
            </p:cNvCxnSpPr>
            <p:nvPr/>
          </p:nvCxnSpPr>
          <p:spPr>
            <a:xfrm>
              <a:off x="3705497" y="4080112"/>
              <a:ext cx="7148754"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CB406DA0-DC12-4BF5-3EFF-10248A98D090}"/>
                </a:ext>
              </a:extLst>
            </p:cNvPr>
            <p:cNvCxnSpPr>
              <a:cxnSpLocks/>
            </p:cNvCxnSpPr>
            <p:nvPr/>
          </p:nvCxnSpPr>
          <p:spPr>
            <a:xfrm>
              <a:off x="3695850" y="4683926"/>
              <a:ext cx="7158401"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589B129E-2F26-3C5D-82B3-2E5AF05EFCC6}"/>
                </a:ext>
              </a:extLst>
            </p:cNvPr>
            <p:cNvCxnSpPr>
              <a:cxnSpLocks/>
            </p:cNvCxnSpPr>
            <p:nvPr/>
          </p:nvCxnSpPr>
          <p:spPr>
            <a:xfrm>
              <a:off x="3674629" y="5264593"/>
              <a:ext cx="7179622"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9856B9D7-0E0B-F809-62CF-E37A9D0DDB4B}"/>
                </a:ext>
              </a:extLst>
            </p:cNvPr>
            <p:cNvCxnSpPr>
              <a:cxnSpLocks/>
            </p:cNvCxnSpPr>
            <p:nvPr/>
          </p:nvCxnSpPr>
          <p:spPr>
            <a:xfrm>
              <a:off x="3676558" y="5775809"/>
              <a:ext cx="7177693" cy="0"/>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40" name="Textfeld 39">
            <a:extLst>
              <a:ext uri="{FF2B5EF4-FFF2-40B4-BE49-F238E27FC236}">
                <a16:creationId xmlns:a16="http://schemas.microsoft.com/office/drawing/2014/main" id="{AFDF57CA-495A-1DE0-D39A-368A106A1017}"/>
              </a:ext>
            </a:extLst>
          </p:cNvPr>
          <p:cNvSpPr txBox="1"/>
          <p:nvPr/>
        </p:nvSpPr>
        <p:spPr>
          <a:xfrm>
            <a:off x="6597093" y="3519550"/>
            <a:ext cx="6431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9BBB59">
                    <a:lumMod val="75000"/>
                  </a:srgbClr>
                </a:solidFill>
                <a:effectLst/>
                <a:uLnTx/>
                <a:uFillTx/>
                <a:latin typeface="Calibri"/>
                <a:ea typeface="+mn-ea"/>
                <a:cs typeface="+mn-cs"/>
              </a:rPr>
              <a:t>3,0</a:t>
            </a:r>
          </a:p>
        </p:txBody>
      </p:sp>
      <p:sp>
        <p:nvSpPr>
          <p:cNvPr id="41" name="Textfeld 40">
            <a:extLst>
              <a:ext uri="{FF2B5EF4-FFF2-40B4-BE49-F238E27FC236}">
                <a16:creationId xmlns:a16="http://schemas.microsoft.com/office/drawing/2014/main" id="{36385187-92CA-FF0A-C0A7-68DA0A2566B4}"/>
              </a:ext>
            </a:extLst>
          </p:cNvPr>
          <p:cNvSpPr txBox="1"/>
          <p:nvPr/>
        </p:nvSpPr>
        <p:spPr>
          <a:xfrm>
            <a:off x="6599020" y="4077066"/>
            <a:ext cx="6431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9BBB59">
                    <a:lumMod val="75000"/>
                  </a:srgbClr>
                </a:solidFill>
                <a:effectLst/>
                <a:uLnTx/>
                <a:uFillTx/>
                <a:latin typeface="Calibri"/>
                <a:ea typeface="+mn-ea"/>
                <a:cs typeface="+mn-cs"/>
              </a:rPr>
              <a:t>4,5</a:t>
            </a:r>
          </a:p>
        </p:txBody>
      </p:sp>
      <p:sp>
        <p:nvSpPr>
          <p:cNvPr id="42" name="Textfeld 41">
            <a:extLst>
              <a:ext uri="{FF2B5EF4-FFF2-40B4-BE49-F238E27FC236}">
                <a16:creationId xmlns:a16="http://schemas.microsoft.com/office/drawing/2014/main" id="{A35E4813-C599-9F99-A8B0-575BE011738D}"/>
              </a:ext>
            </a:extLst>
          </p:cNvPr>
          <p:cNvSpPr txBox="1"/>
          <p:nvPr/>
        </p:nvSpPr>
        <p:spPr>
          <a:xfrm>
            <a:off x="6577799" y="4680880"/>
            <a:ext cx="6431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9BBB59">
                    <a:lumMod val="75000"/>
                  </a:srgbClr>
                </a:solidFill>
                <a:effectLst/>
                <a:uLnTx/>
                <a:uFillTx/>
                <a:latin typeface="Calibri"/>
                <a:ea typeface="+mn-ea"/>
                <a:cs typeface="+mn-cs"/>
              </a:rPr>
              <a:t>6</a:t>
            </a:r>
            <a:r>
              <a:rPr kumimoji="0" lang="de-DE" sz="2800" b="1" i="0" u="none" strike="noStrike" kern="1200" cap="none" spc="0" normalizeH="0" baseline="0" noProof="0">
                <a:ln>
                  <a:noFill/>
                </a:ln>
                <a:solidFill>
                  <a:srgbClr val="9BBB59">
                    <a:lumMod val="75000"/>
                  </a:srgbClr>
                </a:solidFill>
                <a:effectLst/>
                <a:uLnTx/>
                <a:uFillTx/>
                <a:latin typeface="Calibri"/>
                <a:ea typeface="+mn-ea"/>
                <a:cs typeface="+mn-cs"/>
              </a:rPr>
              <a:t>,5</a:t>
            </a:r>
            <a:endParaRPr kumimoji="0" lang="de-DE" sz="2800" b="1"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sp>
        <p:nvSpPr>
          <p:cNvPr id="43" name="Textfeld 42">
            <a:extLst>
              <a:ext uri="{FF2B5EF4-FFF2-40B4-BE49-F238E27FC236}">
                <a16:creationId xmlns:a16="http://schemas.microsoft.com/office/drawing/2014/main" id="{543807E6-8A4B-20D2-1BB3-2222BD2DEE98}"/>
              </a:ext>
            </a:extLst>
          </p:cNvPr>
          <p:cNvSpPr txBox="1"/>
          <p:nvPr/>
        </p:nvSpPr>
        <p:spPr>
          <a:xfrm>
            <a:off x="6579729" y="5249970"/>
            <a:ext cx="6431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9BBB59">
                    <a:lumMod val="75000"/>
                  </a:srgbClr>
                </a:solidFill>
                <a:effectLst/>
                <a:uLnTx/>
                <a:uFillTx/>
                <a:latin typeface="Calibri"/>
                <a:ea typeface="+mn-ea"/>
                <a:cs typeface="+mn-cs"/>
              </a:rPr>
              <a:t>2,5</a:t>
            </a:r>
          </a:p>
        </p:txBody>
      </p:sp>
      <p:sp>
        <p:nvSpPr>
          <p:cNvPr id="44" name="Textfeld 43">
            <a:extLst>
              <a:ext uri="{FF2B5EF4-FFF2-40B4-BE49-F238E27FC236}">
                <a16:creationId xmlns:a16="http://schemas.microsoft.com/office/drawing/2014/main" id="{8803E944-8DD9-2F73-B567-3E65CBDD9791}"/>
              </a:ext>
            </a:extLst>
          </p:cNvPr>
          <p:cNvSpPr txBox="1"/>
          <p:nvPr/>
        </p:nvSpPr>
        <p:spPr>
          <a:xfrm>
            <a:off x="8207900" y="3533052"/>
            <a:ext cx="9044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1F497D"/>
                </a:solidFill>
                <a:effectLst/>
                <a:uLnTx/>
                <a:uFillTx/>
                <a:latin typeface="Calibri"/>
                <a:ea typeface="+mn-ea"/>
                <a:cs typeface="+mn-cs"/>
              </a:rPr>
              <a:t>+ 7,4</a:t>
            </a:r>
          </a:p>
        </p:txBody>
      </p:sp>
      <p:sp>
        <p:nvSpPr>
          <p:cNvPr id="45" name="Textfeld 44">
            <a:extLst>
              <a:ext uri="{FF2B5EF4-FFF2-40B4-BE49-F238E27FC236}">
                <a16:creationId xmlns:a16="http://schemas.microsoft.com/office/drawing/2014/main" id="{399AAE76-6C69-8F25-A4B2-F1B07662D7D3}"/>
              </a:ext>
            </a:extLst>
          </p:cNvPr>
          <p:cNvSpPr txBox="1"/>
          <p:nvPr/>
        </p:nvSpPr>
        <p:spPr>
          <a:xfrm>
            <a:off x="8209827" y="4090568"/>
            <a:ext cx="9044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1F497D"/>
                </a:solidFill>
                <a:effectLst/>
                <a:uLnTx/>
                <a:uFillTx/>
                <a:latin typeface="Calibri"/>
                <a:ea typeface="+mn-ea"/>
                <a:cs typeface="+mn-cs"/>
              </a:rPr>
              <a:t>+ 5,9</a:t>
            </a:r>
          </a:p>
        </p:txBody>
      </p:sp>
      <p:sp>
        <p:nvSpPr>
          <p:cNvPr id="46" name="Textfeld 45">
            <a:extLst>
              <a:ext uri="{FF2B5EF4-FFF2-40B4-BE49-F238E27FC236}">
                <a16:creationId xmlns:a16="http://schemas.microsoft.com/office/drawing/2014/main" id="{9F64191F-C05F-12D1-4F45-E922573F68BB}"/>
              </a:ext>
            </a:extLst>
          </p:cNvPr>
          <p:cNvSpPr txBox="1"/>
          <p:nvPr/>
        </p:nvSpPr>
        <p:spPr>
          <a:xfrm>
            <a:off x="8188606" y="4694382"/>
            <a:ext cx="9044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1F497D"/>
                </a:solidFill>
                <a:effectLst/>
                <a:uLnTx/>
                <a:uFillTx/>
                <a:latin typeface="Calibri"/>
                <a:ea typeface="+mn-ea"/>
                <a:cs typeface="+mn-cs"/>
              </a:rPr>
              <a:t>+ 3,7</a:t>
            </a:r>
          </a:p>
        </p:txBody>
      </p:sp>
      <p:sp>
        <p:nvSpPr>
          <p:cNvPr id="47" name="Textfeld 46">
            <a:extLst>
              <a:ext uri="{FF2B5EF4-FFF2-40B4-BE49-F238E27FC236}">
                <a16:creationId xmlns:a16="http://schemas.microsoft.com/office/drawing/2014/main" id="{A25A366A-9F3C-B04A-E6B3-858822E361AD}"/>
              </a:ext>
            </a:extLst>
          </p:cNvPr>
          <p:cNvSpPr txBox="1"/>
          <p:nvPr/>
        </p:nvSpPr>
        <p:spPr>
          <a:xfrm>
            <a:off x="8190536" y="5263472"/>
            <a:ext cx="9044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1F497D"/>
                </a:solidFill>
                <a:effectLst/>
                <a:uLnTx/>
                <a:uFillTx/>
                <a:latin typeface="Calibri"/>
                <a:ea typeface="+mn-ea"/>
                <a:cs typeface="+mn-cs"/>
              </a:rPr>
              <a:t>+ 0,0</a:t>
            </a:r>
          </a:p>
        </p:txBody>
      </p:sp>
      <p:sp>
        <p:nvSpPr>
          <p:cNvPr id="48" name="Textfeld 47">
            <a:extLst>
              <a:ext uri="{FF2B5EF4-FFF2-40B4-BE49-F238E27FC236}">
                <a16:creationId xmlns:a16="http://schemas.microsoft.com/office/drawing/2014/main" id="{3FDB67EB-8F8D-1554-6896-5F8C05C32C3F}"/>
              </a:ext>
            </a:extLst>
          </p:cNvPr>
          <p:cNvSpPr txBox="1"/>
          <p:nvPr/>
        </p:nvSpPr>
        <p:spPr>
          <a:xfrm>
            <a:off x="9830283" y="3546555"/>
            <a:ext cx="825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0000"/>
                </a:solidFill>
                <a:effectLst/>
                <a:uLnTx/>
                <a:uFillTx/>
                <a:latin typeface="Calibri"/>
                <a:ea typeface="+mn-ea"/>
                <a:cs typeface="+mn-cs"/>
              </a:rPr>
              <a:t>10,4</a:t>
            </a:r>
          </a:p>
        </p:txBody>
      </p:sp>
      <p:sp>
        <p:nvSpPr>
          <p:cNvPr id="49" name="Textfeld 48">
            <a:extLst>
              <a:ext uri="{FF2B5EF4-FFF2-40B4-BE49-F238E27FC236}">
                <a16:creationId xmlns:a16="http://schemas.microsoft.com/office/drawing/2014/main" id="{E39B6B27-FECA-3997-4984-A3E2D77C31B9}"/>
              </a:ext>
            </a:extLst>
          </p:cNvPr>
          <p:cNvSpPr txBox="1"/>
          <p:nvPr/>
        </p:nvSpPr>
        <p:spPr>
          <a:xfrm>
            <a:off x="9832210" y="4104071"/>
            <a:ext cx="825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0000"/>
                </a:solidFill>
                <a:effectLst/>
                <a:uLnTx/>
                <a:uFillTx/>
                <a:latin typeface="Calibri"/>
                <a:ea typeface="+mn-ea"/>
                <a:cs typeface="+mn-cs"/>
              </a:rPr>
              <a:t>10,4</a:t>
            </a:r>
          </a:p>
        </p:txBody>
      </p:sp>
      <p:sp>
        <p:nvSpPr>
          <p:cNvPr id="50" name="Textfeld 49">
            <a:extLst>
              <a:ext uri="{FF2B5EF4-FFF2-40B4-BE49-F238E27FC236}">
                <a16:creationId xmlns:a16="http://schemas.microsoft.com/office/drawing/2014/main" id="{E372342B-48B2-9CE5-7C5D-2A380275F8C0}"/>
              </a:ext>
            </a:extLst>
          </p:cNvPr>
          <p:cNvSpPr txBox="1"/>
          <p:nvPr/>
        </p:nvSpPr>
        <p:spPr>
          <a:xfrm>
            <a:off x="9829536" y="4699595"/>
            <a:ext cx="8258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0000"/>
                </a:solidFill>
                <a:effectLst/>
                <a:uLnTx/>
                <a:uFillTx/>
                <a:latin typeface="Calibri"/>
                <a:ea typeface="+mn-ea"/>
                <a:cs typeface="+mn-cs"/>
              </a:rPr>
              <a:t>10,2</a:t>
            </a:r>
          </a:p>
        </p:txBody>
      </p:sp>
      <p:sp>
        <p:nvSpPr>
          <p:cNvPr id="51" name="Textfeld 50">
            <a:extLst>
              <a:ext uri="{FF2B5EF4-FFF2-40B4-BE49-F238E27FC236}">
                <a16:creationId xmlns:a16="http://schemas.microsoft.com/office/drawing/2014/main" id="{89A6B671-1AFB-7275-90D5-C050E0A56D81}"/>
              </a:ext>
            </a:extLst>
          </p:cNvPr>
          <p:cNvSpPr txBox="1"/>
          <p:nvPr/>
        </p:nvSpPr>
        <p:spPr>
          <a:xfrm>
            <a:off x="10017498" y="5276975"/>
            <a:ext cx="6431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9BBB59">
                    <a:lumMod val="75000"/>
                  </a:srgbClr>
                </a:solidFill>
                <a:effectLst/>
                <a:uLnTx/>
                <a:uFillTx/>
                <a:latin typeface="Calibri"/>
                <a:ea typeface="+mn-ea"/>
                <a:cs typeface="+mn-cs"/>
              </a:rPr>
              <a:t>2,5</a:t>
            </a:r>
          </a:p>
        </p:txBody>
      </p:sp>
    </p:spTree>
    <p:extLst>
      <p:ext uri="{BB962C8B-B14F-4D97-AF65-F5344CB8AC3E}">
        <p14:creationId xmlns:p14="http://schemas.microsoft.com/office/powerpoint/2010/main" val="22177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0"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3F3931-4544-27D8-644E-04224D20AE72}"/>
              </a:ext>
            </a:extLst>
          </p:cNvPr>
          <p:cNvSpPr>
            <a:spLocks noGrp="1"/>
          </p:cNvSpPr>
          <p:nvPr>
            <p:ph type="title" idx="4294967295"/>
          </p:nvPr>
        </p:nvSpPr>
        <p:spPr>
          <a:xfrm>
            <a:off x="965199" y="150813"/>
            <a:ext cx="10160000" cy="944562"/>
          </a:xfrm>
        </p:spPr>
        <p:txBody>
          <a:bodyPr>
            <a:noAutofit/>
          </a:bodyPr>
          <a:lstStyle/>
          <a:p>
            <a:r>
              <a:rPr lang="de-DE" sz="3200" b="1" spc="100" dirty="0">
                <a:solidFill>
                  <a:schemeClr val="bg1"/>
                </a:solidFill>
              </a:rPr>
              <a:t>Die Folge: </a:t>
            </a:r>
            <a:br>
              <a:rPr lang="de-DE" sz="3200" b="1" spc="100" dirty="0">
                <a:solidFill>
                  <a:schemeClr val="bg1"/>
                </a:solidFill>
              </a:rPr>
            </a:br>
            <a:r>
              <a:rPr lang="de-DE" sz="3200" b="1" spc="100" dirty="0">
                <a:solidFill>
                  <a:schemeClr val="bg1"/>
                </a:solidFill>
              </a:rPr>
              <a:t>Die energieintensive Industrie verlässt Deutschland</a:t>
            </a:r>
          </a:p>
        </p:txBody>
      </p:sp>
      <p:sp>
        <p:nvSpPr>
          <p:cNvPr id="6" name="Textfeld 5">
            <a:extLst>
              <a:ext uri="{FF2B5EF4-FFF2-40B4-BE49-F238E27FC236}">
                <a16:creationId xmlns:a16="http://schemas.microsoft.com/office/drawing/2014/main" id="{FDF50ABD-6623-D1F2-C854-5DD5430DC974}"/>
              </a:ext>
            </a:extLst>
          </p:cNvPr>
          <p:cNvSpPr txBox="1"/>
          <p:nvPr/>
        </p:nvSpPr>
        <p:spPr>
          <a:xfrm>
            <a:off x="8208817" y="6105113"/>
            <a:ext cx="31380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Statisches Bundesamt 2025</a:t>
            </a:r>
          </a:p>
        </p:txBody>
      </p:sp>
      <p:sp>
        <p:nvSpPr>
          <p:cNvPr id="9" name="Textfeld 8">
            <a:extLst>
              <a:ext uri="{FF2B5EF4-FFF2-40B4-BE49-F238E27FC236}">
                <a16:creationId xmlns:a16="http://schemas.microsoft.com/office/drawing/2014/main" id="{BD17A28C-972B-5583-09C9-6577F0BD4C32}"/>
              </a:ext>
            </a:extLst>
          </p:cNvPr>
          <p:cNvSpPr txBox="1"/>
          <p:nvPr/>
        </p:nvSpPr>
        <p:spPr>
          <a:xfrm>
            <a:off x="8208817" y="6105113"/>
            <a:ext cx="2535383" cy="369332"/>
          </a:xfrm>
          <a:prstGeom prst="rect">
            <a:avLst/>
          </a:prstGeom>
          <a:noFill/>
        </p:spPr>
        <p:txBody>
          <a:bodyPr wrap="square" rtlCol="0">
            <a:spAutoFit/>
          </a:bodyPr>
          <a:lstStyle/>
          <a:p>
            <a:r>
              <a:rPr lang="de-DE" dirty="0"/>
              <a:t>Stat. Bundesamt 2025</a:t>
            </a:r>
          </a:p>
        </p:txBody>
      </p:sp>
      <p:pic>
        <p:nvPicPr>
          <p:cNvPr id="3" name="Grafik 2">
            <a:extLst>
              <a:ext uri="{FF2B5EF4-FFF2-40B4-BE49-F238E27FC236}">
                <a16:creationId xmlns:a16="http://schemas.microsoft.com/office/drawing/2014/main" id="{119C3F50-0C1C-6378-2D58-0CABB256A3EE}"/>
              </a:ext>
            </a:extLst>
          </p:cNvPr>
          <p:cNvPicPr>
            <a:picLocks noChangeAspect="1"/>
          </p:cNvPicPr>
          <p:nvPr/>
        </p:nvPicPr>
        <p:blipFill>
          <a:blip r:embed="rId2"/>
          <a:stretch>
            <a:fillRect/>
          </a:stretch>
        </p:blipFill>
        <p:spPr>
          <a:xfrm>
            <a:off x="383458" y="1143724"/>
            <a:ext cx="11366090" cy="5621875"/>
          </a:xfrm>
          <a:prstGeom prst="rect">
            <a:avLst/>
          </a:prstGeom>
        </p:spPr>
      </p:pic>
    </p:spTree>
    <p:extLst>
      <p:ext uri="{BB962C8B-B14F-4D97-AF65-F5344CB8AC3E}">
        <p14:creationId xmlns:p14="http://schemas.microsoft.com/office/powerpoint/2010/main" val="2421097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B2CE93-EDBB-F66C-56A0-205B562E6909}"/>
              </a:ext>
            </a:extLst>
          </p:cNvPr>
          <p:cNvSpPr>
            <a:spLocks noGrp="1"/>
          </p:cNvSpPr>
          <p:nvPr>
            <p:ph type="title" idx="4294967295"/>
          </p:nvPr>
        </p:nvSpPr>
        <p:spPr>
          <a:xfrm>
            <a:off x="820882" y="44624"/>
            <a:ext cx="10515600" cy="1325563"/>
          </a:xfrm>
        </p:spPr>
        <p:txBody>
          <a:bodyPr/>
          <a:lstStyle/>
          <a:p>
            <a:r>
              <a:rPr lang="de-DE" sz="3200" b="1" dirty="0">
                <a:solidFill>
                  <a:schemeClr val="bg1"/>
                </a:solidFill>
              </a:rPr>
              <a:t>Wie geht es unter der CDU/SPD Regierung weiter mit der Energiewende ? Ein weiter so.</a:t>
            </a:r>
          </a:p>
        </p:txBody>
      </p:sp>
      <p:sp>
        <p:nvSpPr>
          <p:cNvPr id="3" name="Textfeld 2">
            <a:extLst>
              <a:ext uri="{FF2B5EF4-FFF2-40B4-BE49-F238E27FC236}">
                <a16:creationId xmlns:a16="http://schemas.microsoft.com/office/drawing/2014/main" id="{54E5196F-3BB8-9780-F174-6382E38C9903}"/>
              </a:ext>
            </a:extLst>
          </p:cNvPr>
          <p:cNvSpPr txBox="1"/>
          <p:nvPr/>
        </p:nvSpPr>
        <p:spPr>
          <a:xfrm>
            <a:off x="820882" y="1259220"/>
            <a:ext cx="11066318" cy="6001643"/>
          </a:xfrm>
          <a:prstGeom prst="rect">
            <a:avLst/>
          </a:prstGeom>
          <a:noFill/>
        </p:spPr>
        <p:txBody>
          <a:bodyPr wrap="square" rtlCol="0">
            <a:spAutoFit/>
          </a:bodyPr>
          <a:lstStyle/>
          <a:p>
            <a:pPr marL="285750" indent="-285750">
              <a:buFont typeface="Wingdings" panose="05000000000000000000" pitchFamily="2" charset="2"/>
              <a:buChar char="Ø"/>
            </a:pPr>
            <a:r>
              <a:rPr lang="de-DE" sz="3200" b="1" dirty="0">
                <a:solidFill>
                  <a:schemeClr val="bg1"/>
                </a:solidFill>
              </a:rPr>
              <a:t>„Entschlossener und netzdienlicher Ausbau von Sonnen- und Windenergie“</a:t>
            </a:r>
          </a:p>
          <a:p>
            <a:pPr marL="285750" indent="-285750">
              <a:buFont typeface="Wingdings" panose="05000000000000000000" pitchFamily="2" charset="2"/>
              <a:buChar char="Ø"/>
            </a:pPr>
            <a:r>
              <a:rPr lang="de-DE" sz="3200" b="1" dirty="0">
                <a:solidFill>
                  <a:schemeClr val="bg1"/>
                </a:solidFill>
              </a:rPr>
              <a:t>Beendigung der Nutzung von Erdgas, Benzin, Diesel, Erdöl und Kohle in 2045, „Wir stehen zu den europäischen Klimazielen“, Anhebung der CO2-Steuer auf Gas, Heizöl und Kraftstoff von 55 auf 65 €/t CO2 ab 2026</a:t>
            </a:r>
          </a:p>
          <a:p>
            <a:pPr marL="285750" indent="-285750">
              <a:buFont typeface="Wingdings" panose="05000000000000000000" pitchFamily="2" charset="2"/>
              <a:buChar char="Ø"/>
            </a:pPr>
            <a:r>
              <a:rPr lang="de-DE" sz="3200" b="1" dirty="0">
                <a:solidFill>
                  <a:schemeClr val="bg1"/>
                </a:solidFill>
              </a:rPr>
              <a:t>Zubau von 20 000 MW Gaskraftwerken</a:t>
            </a:r>
          </a:p>
          <a:p>
            <a:pPr marL="285750" indent="-285750">
              <a:buFont typeface="Wingdings" panose="05000000000000000000" pitchFamily="2" charset="2"/>
              <a:buChar char="Ø"/>
            </a:pPr>
            <a:r>
              <a:rPr lang="de-DE" sz="3200" b="1" dirty="0">
                <a:solidFill>
                  <a:schemeClr val="bg1"/>
                </a:solidFill>
              </a:rPr>
              <a:t>Subvention des Strompreises aus Steuermitteln, Senkung der Stromsteuer nur für Industrie und Subvention der durch die Energiewende explorierenden Netzkosten</a:t>
            </a:r>
          </a:p>
          <a:p>
            <a:pPr marL="285750" indent="-285750">
              <a:buFont typeface="Wingdings" panose="05000000000000000000" pitchFamily="2" charset="2"/>
              <a:buChar char="Ø"/>
            </a:pPr>
            <a:r>
              <a:rPr lang="de-DE" sz="3200" b="1" dirty="0">
                <a:solidFill>
                  <a:schemeClr val="bg1"/>
                </a:solidFill>
              </a:rPr>
              <a:t>EEG Umlage von rd. 20 Milliarden € aus Steuermitteln</a:t>
            </a:r>
          </a:p>
          <a:p>
            <a:pPr marL="285750" indent="-285750">
              <a:buFont typeface="Wingdings" panose="05000000000000000000" pitchFamily="2" charset="2"/>
              <a:buChar char="Ø"/>
            </a:pPr>
            <a:endParaRPr lang="de-DE" sz="3200" b="1" dirty="0">
              <a:solidFill>
                <a:schemeClr val="bg1"/>
              </a:solidFill>
            </a:endParaRPr>
          </a:p>
        </p:txBody>
      </p:sp>
    </p:spTree>
    <p:extLst>
      <p:ext uri="{BB962C8B-B14F-4D97-AF65-F5344CB8AC3E}">
        <p14:creationId xmlns:p14="http://schemas.microsoft.com/office/powerpoint/2010/main" val="248252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8AB476-9A84-EAFF-F987-20CD083C1E31}"/>
              </a:ext>
            </a:extLst>
          </p:cNvPr>
          <p:cNvSpPr>
            <a:spLocks noGrp="1"/>
          </p:cNvSpPr>
          <p:nvPr>
            <p:ph type="title"/>
          </p:nvPr>
        </p:nvSpPr>
        <p:spPr/>
        <p:txBody>
          <a:bodyPr>
            <a:normAutofit/>
          </a:bodyPr>
          <a:lstStyle/>
          <a:p>
            <a:pPr algn="ctr"/>
            <a:r>
              <a:rPr lang="de-DE" sz="3200" dirty="0">
                <a:solidFill>
                  <a:schemeClr val="bg1"/>
                </a:solidFill>
              </a:rPr>
              <a:t>Am 3. Juli 2025 schlugen die IGBCE und ostdeutsche Betriebsräte Alarm</a:t>
            </a:r>
          </a:p>
        </p:txBody>
      </p:sp>
      <p:sp>
        <p:nvSpPr>
          <p:cNvPr id="3" name="Inhaltsplatzhalter 2">
            <a:extLst>
              <a:ext uri="{FF2B5EF4-FFF2-40B4-BE49-F238E27FC236}">
                <a16:creationId xmlns:a16="http://schemas.microsoft.com/office/drawing/2014/main" id="{D64FCBC2-71CD-B94C-F350-1375AE8D026F}"/>
              </a:ext>
            </a:extLst>
          </p:cNvPr>
          <p:cNvSpPr>
            <a:spLocks noGrp="1"/>
          </p:cNvSpPr>
          <p:nvPr>
            <p:ph idx="1"/>
          </p:nvPr>
        </p:nvSpPr>
        <p:spPr>
          <a:xfrm>
            <a:off x="468086" y="1609601"/>
            <a:ext cx="11201400" cy="5008913"/>
          </a:xfrm>
        </p:spPr>
        <p:txBody>
          <a:bodyPr>
            <a:noAutofit/>
          </a:bodyPr>
          <a:lstStyle/>
          <a:p>
            <a:r>
              <a:rPr lang="de-DE" sz="4000" dirty="0"/>
              <a:t>„</a:t>
            </a:r>
            <a:r>
              <a:rPr lang="de-DE" sz="4000" dirty="0">
                <a:highlight>
                  <a:srgbClr val="FF0000"/>
                </a:highlight>
              </a:rPr>
              <a:t>Der Doppelausstieg aus Kernenergie und Kohle hat Deutschland abhängig gemacht von unzuverlässigem Photovoltaik- und Windstrom. Die Zeche zahlen wir mit den europaweit höchsten Strompreisen. Allein im letzten Jahr wurden mindesten 100 000 Industriearbeitsplätze abgebaut. Die politischen Versprechungen eines „grünen Wirtschaftswunders“ sind nur Schall und Rauch“.</a:t>
            </a:r>
            <a:r>
              <a:rPr lang="de-DE" sz="2000" dirty="0">
                <a:highlight>
                  <a:srgbClr val="FF0000"/>
                </a:highlight>
              </a:rPr>
              <a:t> </a:t>
            </a:r>
            <a:r>
              <a:rPr lang="de-DE" sz="2000" dirty="0"/>
              <a:t>IGBCE.de/</a:t>
            </a:r>
            <a:r>
              <a:rPr lang="de-DE" sz="2000" dirty="0" err="1"/>
              <a:t>igbce</a:t>
            </a:r>
            <a:r>
              <a:rPr lang="de-DE" sz="2000" dirty="0"/>
              <a:t>/presse/</a:t>
            </a:r>
            <a:r>
              <a:rPr lang="de-DE" sz="2000" dirty="0" err="1"/>
              <a:t>medieninformationen</a:t>
            </a:r>
            <a:endParaRPr lang="de-DE" sz="2000" dirty="0"/>
          </a:p>
        </p:txBody>
      </p:sp>
    </p:spTree>
    <p:extLst>
      <p:ext uri="{BB962C8B-B14F-4D97-AF65-F5344CB8AC3E}">
        <p14:creationId xmlns:p14="http://schemas.microsoft.com/office/powerpoint/2010/main" val="3045060679"/>
      </p:ext>
    </p:extLst>
  </p:cSld>
  <p:clrMapOvr>
    <a:masterClrMapping/>
  </p:clrMapOvr>
</p:sld>
</file>

<file path=ppt/theme/theme1.xml><?xml version="1.0" encoding="utf-8"?>
<a:theme xmlns:a="http://schemas.openxmlformats.org/drawingml/2006/main" name="Master 2">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aster 2">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2607</Words>
  <Application>Microsoft Office PowerPoint</Application>
  <PresentationFormat>Breitbild</PresentationFormat>
  <Paragraphs>305</Paragraphs>
  <Slides>43</Slides>
  <Notes>2</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43</vt:i4>
      </vt:variant>
    </vt:vector>
  </HeadingPairs>
  <TitlesOfParts>
    <vt:vector size="50" baseType="lpstr">
      <vt:lpstr>Calibri</vt:lpstr>
      <vt:lpstr>Abadi</vt:lpstr>
      <vt:lpstr>Arial</vt:lpstr>
      <vt:lpstr>Wingdings</vt:lpstr>
      <vt:lpstr>Dubai</vt:lpstr>
      <vt:lpstr>Master 2</vt:lpstr>
      <vt:lpstr>1_Master 2</vt:lpstr>
      <vt:lpstr>Die Energiewende steht vor dem Scheitern</vt:lpstr>
      <vt:lpstr>PowerPoint-Präsentation</vt:lpstr>
      <vt:lpstr>PowerPoint-Präsentation</vt:lpstr>
      <vt:lpstr>Die Strompreise haben sich 2021 vervierfacht: Deutschland muss aufhören, die Strompreise zu erhöhen</vt:lpstr>
      <vt:lpstr>Die Verteuerung der Strompreise ist politisch gewollt:  Die Europäische Kommission hat die Preise der CO₂- Zertifikate auf das Vierfache ansteigen lassen.</vt:lpstr>
      <vt:lpstr>Allein durch den europäischen Zertifikatehandel haben sich  die Strompreise für konventionelle Kraftwerke verdoppelt  bis verdreifacht.</vt:lpstr>
      <vt:lpstr>Die Folge:  Die energieintensive Industrie verlässt Deutschland</vt:lpstr>
      <vt:lpstr>Wie geht es unter der CDU/SPD Regierung weiter mit der Energiewende ? Ein weiter so.</vt:lpstr>
      <vt:lpstr>Am 3. Juli 2025 schlugen die IGBCE und ostdeutsche Betriebsräte Alarm</vt:lpstr>
      <vt:lpstr>PowerPoint-Präsentation</vt:lpstr>
      <vt:lpstr>PowerPoint-Präsentation</vt:lpstr>
      <vt:lpstr>PowerPoint-Präsentation</vt:lpstr>
      <vt:lpstr>PowerPoint-Präsentation</vt:lpstr>
      <vt:lpstr>PowerPoint-Präsentation</vt:lpstr>
      <vt:lpstr>PowerPoint-Präsentation</vt:lpstr>
      <vt:lpstr>Bei zu viel Strom aus Erneuerbaren Energien zahlt der Steuerzahler: im Juni 2025 2,175 Milliarden €</vt:lpstr>
      <vt:lpstr>Der Habeck-Plan ist nach dem Ampelbruch vom Tisch: Produktionsverlagerung in sonnen- und windreiche Zeiten </vt:lpstr>
      <vt:lpstr>Das Risiko einer 100 %  Energieversorgung durch EE:  Bei Dunkelflaute entsteht eine signifikante Lücke in der Stromversorgung</vt:lpstr>
      <vt:lpstr>Die Verdreifachung der erneuerbaren Energien löst das Problem  der Flaute nicht, solange es keine preiswerte Speichertechnologie gibt</vt:lpstr>
      <vt:lpstr>PowerPoint-Präsentation</vt:lpstr>
      <vt:lpstr>Wie grün ist Windenergie am falschen Standort?</vt:lpstr>
      <vt:lpstr>PowerPoint-Präsentation</vt:lpstr>
      <vt:lpstr>Windenergie in Süddeutschland ist unwirtschaftlich  und erhöht den Strompreis</vt:lpstr>
      <vt:lpstr>NRW: Blau-Bestand, Rot-Planung nach Bundesnetzagentur</vt:lpstr>
      <vt:lpstr>PowerPoint-Präsentation</vt:lpstr>
      <vt:lpstr>PowerPoint-Präsentation</vt:lpstr>
      <vt:lpstr>PowerPoint-Präsentation</vt:lpstr>
      <vt:lpstr>PowerPoint-Präsentation</vt:lpstr>
      <vt:lpstr>CO2-Emission auf der Erde und CO2-Konzentration in der Atmosphäre      verlaufen nicht parallel</vt:lpstr>
      <vt:lpstr>PowerPoint-Präsentation</vt:lpstr>
      <vt:lpstr>PowerPoint-Präsentation</vt:lpstr>
      <vt:lpstr>Wenn die CO2-Emissionen um 47 % reduziert werden, wird der Zuwachs der CO2-Konzentration gestoppt, wenn die Absorption von Ozeanen und Pflanzen gleich bleibt</vt:lpstr>
      <vt:lpstr>PowerPoint-Präsentation</vt:lpstr>
      <vt:lpstr>Die Folge: Bundesverfassungsgericht gestattet Deutschland  nur noch 6,7 Gt CO2 bis zur Klimaneutralität</vt:lpstr>
      <vt:lpstr>PowerPoint-Präsentation</vt:lpstr>
      <vt:lpstr>PowerPoint-Präsentation</vt:lpstr>
      <vt:lpstr>PowerPoint-Präsentation</vt:lpstr>
      <vt:lpstr>1. Fracking-Erdgasförderung in Deutschland ermöglichen,     seit 2017 in Deutschland verboten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Fritz Vahrenholt</cp:lastModifiedBy>
  <cp:revision>6</cp:revision>
  <dcterms:modified xsi:type="dcterms:W3CDTF">2025-09-10T18:09:52Z</dcterms:modified>
</cp:coreProperties>
</file>